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12"/>
  </p:notesMasterIdLst>
  <p:sldIdLst>
    <p:sldId id="268" r:id="rId2"/>
    <p:sldId id="257" r:id="rId3"/>
    <p:sldId id="269" r:id="rId4"/>
    <p:sldId id="262" r:id="rId5"/>
    <p:sldId id="258" r:id="rId6"/>
    <p:sldId id="259" r:id="rId7"/>
    <p:sldId id="270" r:id="rId8"/>
    <p:sldId id="267" r:id="rId9"/>
    <p:sldId id="265"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YA NARAYANAN C S" initials="SNCS" lastIdx="2" clrIdx="0">
    <p:extLst>
      <p:ext uri="{19B8F6BF-5375-455C-9EA6-DF929625EA0E}">
        <p15:presenceInfo xmlns:p15="http://schemas.microsoft.com/office/powerpoint/2012/main" userId="S::suryanarayanan.20ece@sonatech.ac.in::1e3676d1-e47f-41c6-8a71-67f7b78b5f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5" d="100"/>
          <a:sy n="95" d="100"/>
        </p:scale>
        <p:origin x="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BBFB13-78B2-49A8-8AF2-1B3FC948A573}"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C3814990-3FCE-463D-ACA6-FCB030D1051F}">
      <dgm:prSet phldrT="[Text]"/>
      <dgm:spPr/>
      <dgm:t>
        <a:bodyPr/>
        <a:lstStyle/>
        <a:p>
          <a:pPr>
            <a:buFont typeface="Arial" pitchFamily="34" charset="0"/>
            <a:buChar char=" "/>
          </a:pPr>
          <a:endParaRPr lang="en-US" b="1" dirty="0">
            <a:solidFill>
              <a:srgbClr val="FFFFFF"/>
            </a:solidFill>
          </a:endParaRPr>
        </a:p>
        <a:p>
          <a:pPr>
            <a:buFont typeface="Arial" pitchFamily="34" charset="0"/>
            <a:buChar char=" "/>
          </a:pPr>
          <a:r>
            <a:rPr lang="en-US" b="1" dirty="0">
              <a:solidFill>
                <a:schemeClr val="bg1"/>
              </a:solidFill>
            </a:rPr>
            <a:t>*</a:t>
          </a:r>
          <a:r>
            <a:rPr lang="en-US" b="1" dirty="0">
              <a:solidFill>
                <a:srgbClr val="FFFFFF"/>
              </a:solidFill>
            </a:rPr>
            <a:t> Fall detection is a major challenge in the public healthcare domain, especially for the babies and elderly </a:t>
          </a:r>
        </a:p>
        <a:p>
          <a:pPr>
            <a:buFont typeface="Arial" pitchFamily="34" charset="0"/>
            <a:buChar char=" "/>
          </a:pPr>
          <a:endParaRPr lang="en-US" b="1" dirty="0">
            <a:solidFill>
              <a:srgbClr val="FFFFFF"/>
            </a:solidFill>
          </a:endParaRPr>
        </a:p>
        <a:p>
          <a:pPr>
            <a:buFont typeface="Arial" pitchFamily="34" charset="0"/>
            <a:buChar char=" "/>
          </a:pPr>
          <a:r>
            <a:rPr lang="en-US" b="1" dirty="0">
              <a:solidFill>
                <a:srgbClr val="FFFFFF"/>
              </a:solidFill>
            </a:rPr>
            <a:t> </a:t>
          </a:r>
          <a:endParaRPr lang="en-IN" dirty="0"/>
        </a:p>
      </dgm:t>
    </dgm:pt>
    <dgm:pt modelId="{B8242FEB-6A7E-461F-BB8B-DDA16CE2628D}" type="parTrans" cxnId="{EA00D7AC-43D8-49A5-9A38-E744945C4C12}">
      <dgm:prSet/>
      <dgm:spPr/>
      <dgm:t>
        <a:bodyPr/>
        <a:lstStyle/>
        <a:p>
          <a:endParaRPr lang="en-IN"/>
        </a:p>
      </dgm:t>
    </dgm:pt>
    <dgm:pt modelId="{67D4E939-8906-43C2-9CDC-71C1A332BF67}" type="sibTrans" cxnId="{EA00D7AC-43D8-49A5-9A38-E744945C4C12}">
      <dgm:prSet/>
      <dgm:spPr/>
      <dgm:t>
        <a:bodyPr/>
        <a:lstStyle/>
        <a:p>
          <a:endParaRPr lang="en-IN"/>
        </a:p>
      </dgm:t>
    </dgm:pt>
    <dgm:pt modelId="{ED4E8AAC-BD2B-4848-A362-AAB2C44C18A8}">
      <dgm:prSet/>
      <dgm:spPr/>
      <dgm:t>
        <a:bodyPr/>
        <a:lstStyle/>
        <a:p>
          <a:r>
            <a:rPr lang="en-US" b="1" dirty="0">
              <a:solidFill>
                <a:schemeClr val="bg1"/>
              </a:solidFill>
            </a:rPr>
            <a:t>*</a:t>
          </a:r>
          <a:r>
            <a:rPr lang="en-US" b="1" dirty="0">
              <a:solidFill>
                <a:srgbClr val="FFFFFF"/>
              </a:solidFill>
            </a:rPr>
            <a:t> Timely and reliable surveillance is necessary to mitigate the negative effects of falls.</a:t>
          </a:r>
        </a:p>
        <a:p>
          <a:endParaRPr lang="en-US" b="1" dirty="0">
            <a:solidFill>
              <a:srgbClr val="FFFFFF"/>
            </a:solidFill>
          </a:endParaRPr>
        </a:p>
        <a:p>
          <a:r>
            <a:rPr lang="en-US" b="1" dirty="0">
              <a:solidFill>
                <a:schemeClr val="bg1"/>
              </a:solidFill>
            </a:rPr>
            <a:t>*</a:t>
          </a:r>
          <a:r>
            <a:rPr lang="en-US" b="1" dirty="0">
              <a:solidFill>
                <a:srgbClr val="FFFFFF"/>
              </a:solidFill>
            </a:rPr>
            <a:t>  To decline of their physical fitness</a:t>
          </a:r>
        </a:p>
        <a:p>
          <a:endParaRPr lang="en-US" b="1" dirty="0">
            <a:solidFill>
              <a:srgbClr val="FFFFFF"/>
            </a:solidFill>
          </a:endParaRPr>
        </a:p>
      </dgm:t>
    </dgm:pt>
    <dgm:pt modelId="{27CC410B-030E-4809-8A3C-1618154B4F17}" type="parTrans" cxnId="{614AD68E-CEF2-46A4-984A-0BABBAFBF9B0}">
      <dgm:prSet/>
      <dgm:spPr/>
      <dgm:t>
        <a:bodyPr/>
        <a:lstStyle/>
        <a:p>
          <a:endParaRPr lang="en-IN"/>
        </a:p>
      </dgm:t>
    </dgm:pt>
    <dgm:pt modelId="{228CA50C-0155-4A3F-9940-0F6FAC8B35DE}" type="sibTrans" cxnId="{614AD68E-CEF2-46A4-984A-0BABBAFBF9B0}">
      <dgm:prSet/>
      <dgm:spPr/>
      <dgm:t>
        <a:bodyPr/>
        <a:lstStyle/>
        <a:p>
          <a:endParaRPr lang="en-IN"/>
        </a:p>
      </dgm:t>
    </dgm:pt>
    <dgm:pt modelId="{F7A2D2C3-390B-45C7-BE34-794BE1B6AADC}" type="pres">
      <dgm:prSet presAssocID="{72BBFB13-78B2-49A8-8AF2-1B3FC948A573}" presName="Name0" presStyleCnt="0">
        <dgm:presLayoutVars>
          <dgm:dir/>
          <dgm:resizeHandles val="exact"/>
        </dgm:presLayoutVars>
      </dgm:prSet>
      <dgm:spPr/>
    </dgm:pt>
    <dgm:pt modelId="{47B786EB-C205-435D-8C9A-A81E02EA6584}" type="pres">
      <dgm:prSet presAssocID="{C3814990-3FCE-463D-ACA6-FCB030D1051F}" presName="node" presStyleLbl="node1" presStyleIdx="0" presStyleCnt="2" custLinFactNeighborX="-1386">
        <dgm:presLayoutVars>
          <dgm:bulletEnabled val="1"/>
        </dgm:presLayoutVars>
      </dgm:prSet>
      <dgm:spPr/>
    </dgm:pt>
    <dgm:pt modelId="{96D6897B-7A91-400F-9380-D1180A22B085}" type="pres">
      <dgm:prSet presAssocID="{67D4E939-8906-43C2-9CDC-71C1A332BF67}" presName="sibTrans" presStyleCnt="0"/>
      <dgm:spPr/>
    </dgm:pt>
    <dgm:pt modelId="{FD1E65E8-0999-4C89-8A63-AA8596138254}" type="pres">
      <dgm:prSet presAssocID="{ED4E8AAC-BD2B-4848-A362-AAB2C44C18A8}" presName="node" presStyleLbl="node1" presStyleIdx="1" presStyleCnt="2" custLinFactNeighborX="1386">
        <dgm:presLayoutVars>
          <dgm:bulletEnabled val="1"/>
        </dgm:presLayoutVars>
      </dgm:prSet>
      <dgm:spPr/>
    </dgm:pt>
  </dgm:ptLst>
  <dgm:cxnLst>
    <dgm:cxn modelId="{559C0B2D-811F-4BA2-9146-E6F61FB17E75}" type="presOf" srcId="{72BBFB13-78B2-49A8-8AF2-1B3FC948A573}" destId="{F7A2D2C3-390B-45C7-BE34-794BE1B6AADC}" srcOrd="0" destOrd="0" presId="urn:microsoft.com/office/officeart/2005/8/layout/hList6"/>
    <dgm:cxn modelId="{0B072842-3E9A-4269-86BA-DE4D9AED8027}" type="presOf" srcId="{C3814990-3FCE-463D-ACA6-FCB030D1051F}" destId="{47B786EB-C205-435D-8C9A-A81E02EA6584}" srcOrd="0" destOrd="0" presId="urn:microsoft.com/office/officeart/2005/8/layout/hList6"/>
    <dgm:cxn modelId="{614AD68E-CEF2-46A4-984A-0BABBAFBF9B0}" srcId="{72BBFB13-78B2-49A8-8AF2-1B3FC948A573}" destId="{ED4E8AAC-BD2B-4848-A362-AAB2C44C18A8}" srcOrd="1" destOrd="0" parTransId="{27CC410B-030E-4809-8A3C-1618154B4F17}" sibTransId="{228CA50C-0155-4A3F-9940-0F6FAC8B35DE}"/>
    <dgm:cxn modelId="{7C6877A6-9084-48D3-9D98-3E4447AFFC83}" type="presOf" srcId="{ED4E8AAC-BD2B-4848-A362-AAB2C44C18A8}" destId="{FD1E65E8-0999-4C89-8A63-AA8596138254}" srcOrd="0" destOrd="0" presId="urn:microsoft.com/office/officeart/2005/8/layout/hList6"/>
    <dgm:cxn modelId="{EA00D7AC-43D8-49A5-9A38-E744945C4C12}" srcId="{72BBFB13-78B2-49A8-8AF2-1B3FC948A573}" destId="{C3814990-3FCE-463D-ACA6-FCB030D1051F}" srcOrd="0" destOrd="0" parTransId="{B8242FEB-6A7E-461F-BB8B-DDA16CE2628D}" sibTransId="{67D4E939-8906-43C2-9CDC-71C1A332BF67}"/>
    <dgm:cxn modelId="{7BFB8180-81A2-4BE5-B905-FCB8991A3439}" type="presParOf" srcId="{F7A2D2C3-390B-45C7-BE34-794BE1B6AADC}" destId="{47B786EB-C205-435D-8C9A-A81E02EA6584}" srcOrd="0" destOrd="0" presId="urn:microsoft.com/office/officeart/2005/8/layout/hList6"/>
    <dgm:cxn modelId="{96200B6B-A44E-4B11-AFDF-EC90672251AE}" type="presParOf" srcId="{F7A2D2C3-390B-45C7-BE34-794BE1B6AADC}" destId="{96D6897B-7A91-400F-9380-D1180A22B085}" srcOrd="1" destOrd="0" presId="urn:microsoft.com/office/officeart/2005/8/layout/hList6"/>
    <dgm:cxn modelId="{262A27FC-EE09-459B-8807-29194108ED28}" type="presParOf" srcId="{F7A2D2C3-390B-45C7-BE34-794BE1B6AADC}" destId="{FD1E65E8-0999-4C89-8A63-AA8596138254}" srcOrd="2"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786EB-C205-435D-8C9A-A81E02EA6584}">
      <dsp:nvSpPr>
        <dsp:cNvPr id="0" name=""/>
        <dsp:cNvSpPr/>
      </dsp:nvSpPr>
      <dsp:spPr>
        <a:xfrm rot="16200000">
          <a:off x="120271" y="-120271"/>
          <a:ext cx="5387555" cy="562809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0" tIns="0" rIns="183555" bIns="0" numCol="1" spcCol="1270" anchor="ctr" anchorCtr="0">
          <a:noAutofit/>
        </a:bodyPr>
        <a:lstStyle/>
        <a:p>
          <a:pPr marL="0" lvl="0" indent="0" algn="ctr" defTabSz="1289050">
            <a:lnSpc>
              <a:spcPct val="90000"/>
            </a:lnSpc>
            <a:spcBef>
              <a:spcPct val="0"/>
            </a:spcBef>
            <a:spcAft>
              <a:spcPct val="35000"/>
            </a:spcAft>
            <a:buFont typeface="Arial" pitchFamily="34" charset="0"/>
            <a:buNone/>
          </a:pPr>
          <a:endParaRPr lang="en-US" sz="2900" b="1" kern="1200" dirty="0">
            <a:solidFill>
              <a:srgbClr val="FFFFFF"/>
            </a:solidFill>
          </a:endParaRPr>
        </a:p>
        <a:p>
          <a:pPr marL="0" lvl="0" indent="0" algn="ctr" defTabSz="1289050">
            <a:lnSpc>
              <a:spcPct val="90000"/>
            </a:lnSpc>
            <a:spcBef>
              <a:spcPct val="0"/>
            </a:spcBef>
            <a:spcAft>
              <a:spcPct val="35000"/>
            </a:spcAft>
            <a:buFont typeface="Arial" pitchFamily="34" charset="0"/>
            <a:buNone/>
          </a:pPr>
          <a:r>
            <a:rPr lang="en-US" sz="2900" b="1" kern="1200" dirty="0">
              <a:solidFill>
                <a:schemeClr val="bg1"/>
              </a:solidFill>
            </a:rPr>
            <a:t>*</a:t>
          </a:r>
          <a:r>
            <a:rPr lang="en-US" sz="2900" b="1" kern="1200" dirty="0">
              <a:solidFill>
                <a:srgbClr val="FFFFFF"/>
              </a:solidFill>
            </a:rPr>
            <a:t> Fall detection is a major challenge in the public healthcare domain, especially for the babies and elderly </a:t>
          </a:r>
        </a:p>
        <a:p>
          <a:pPr marL="0" lvl="0" indent="0" algn="ctr" defTabSz="1289050">
            <a:lnSpc>
              <a:spcPct val="90000"/>
            </a:lnSpc>
            <a:spcBef>
              <a:spcPct val="0"/>
            </a:spcBef>
            <a:spcAft>
              <a:spcPct val="35000"/>
            </a:spcAft>
            <a:buFont typeface="Arial" pitchFamily="34" charset="0"/>
            <a:buNone/>
          </a:pPr>
          <a:endParaRPr lang="en-US" sz="2900" b="1" kern="1200" dirty="0">
            <a:solidFill>
              <a:srgbClr val="FFFFFF"/>
            </a:solidFill>
          </a:endParaRPr>
        </a:p>
        <a:p>
          <a:pPr marL="0" lvl="0" indent="0" algn="ctr" defTabSz="1289050">
            <a:lnSpc>
              <a:spcPct val="90000"/>
            </a:lnSpc>
            <a:spcBef>
              <a:spcPct val="0"/>
            </a:spcBef>
            <a:spcAft>
              <a:spcPct val="35000"/>
            </a:spcAft>
            <a:buFont typeface="Arial" pitchFamily="34" charset="0"/>
            <a:buNone/>
          </a:pPr>
          <a:r>
            <a:rPr lang="en-US" sz="2900" b="1" kern="1200" dirty="0">
              <a:solidFill>
                <a:srgbClr val="FFFFFF"/>
              </a:solidFill>
            </a:rPr>
            <a:t> </a:t>
          </a:r>
          <a:endParaRPr lang="en-IN" sz="2900" kern="1200" dirty="0"/>
        </a:p>
      </dsp:txBody>
      <dsp:txXfrm rot="5400000">
        <a:off x="0" y="1077511"/>
        <a:ext cx="5628098" cy="3232533"/>
      </dsp:txXfrm>
    </dsp:sp>
    <dsp:sp modelId="{FD1E65E8-0999-4C89-8A63-AA8596138254}">
      <dsp:nvSpPr>
        <dsp:cNvPr id="0" name=""/>
        <dsp:cNvSpPr/>
      </dsp:nvSpPr>
      <dsp:spPr>
        <a:xfrm rot="16200000">
          <a:off x="6182178" y="-120271"/>
          <a:ext cx="5387555" cy="562809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0" tIns="0" rIns="183555" bIns="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bg1"/>
              </a:solidFill>
            </a:rPr>
            <a:t>*</a:t>
          </a:r>
          <a:r>
            <a:rPr lang="en-US" sz="2900" b="1" kern="1200" dirty="0">
              <a:solidFill>
                <a:srgbClr val="FFFFFF"/>
              </a:solidFill>
            </a:rPr>
            <a:t> Timely and reliable surveillance is necessary to mitigate the negative effects of falls.</a:t>
          </a:r>
        </a:p>
        <a:p>
          <a:pPr marL="0" lvl="0" indent="0" algn="ctr" defTabSz="1289050">
            <a:lnSpc>
              <a:spcPct val="90000"/>
            </a:lnSpc>
            <a:spcBef>
              <a:spcPct val="0"/>
            </a:spcBef>
            <a:spcAft>
              <a:spcPct val="35000"/>
            </a:spcAft>
            <a:buNone/>
          </a:pPr>
          <a:endParaRPr lang="en-US" sz="2900" b="1" kern="1200" dirty="0">
            <a:solidFill>
              <a:srgbClr val="FFFFFF"/>
            </a:solidFill>
          </a:endParaRPr>
        </a:p>
        <a:p>
          <a:pPr marL="0" lvl="0" indent="0" algn="ctr" defTabSz="1289050">
            <a:lnSpc>
              <a:spcPct val="90000"/>
            </a:lnSpc>
            <a:spcBef>
              <a:spcPct val="0"/>
            </a:spcBef>
            <a:spcAft>
              <a:spcPct val="35000"/>
            </a:spcAft>
            <a:buNone/>
          </a:pPr>
          <a:r>
            <a:rPr lang="en-US" sz="2900" b="1" kern="1200" dirty="0">
              <a:solidFill>
                <a:schemeClr val="bg1"/>
              </a:solidFill>
            </a:rPr>
            <a:t>*</a:t>
          </a:r>
          <a:r>
            <a:rPr lang="en-US" sz="2900" b="1" kern="1200" dirty="0">
              <a:solidFill>
                <a:srgbClr val="FFFFFF"/>
              </a:solidFill>
            </a:rPr>
            <a:t>  To decline of their physical fitness</a:t>
          </a:r>
        </a:p>
        <a:p>
          <a:pPr marL="0" lvl="0" indent="0" algn="ctr" defTabSz="1289050">
            <a:lnSpc>
              <a:spcPct val="90000"/>
            </a:lnSpc>
            <a:spcBef>
              <a:spcPct val="0"/>
            </a:spcBef>
            <a:spcAft>
              <a:spcPct val="35000"/>
            </a:spcAft>
            <a:buNone/>
          </a:pPr>
          <a:endParaRPr lang="en-US" sz="2900" b="1" kern="1200" dirty="0">
            <a:solidFill>
              <a:srgbClr val="FFFFFF"/>
            </a:solidFill>
          </a:endParaRPr>
        </a:p>
      </dsp:txBody>
      <dsp:txXfrm rot="5400000">
        <a:off x="6061907" y="1077511"/>
        <a:ext cx="5628098" cy="323253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80810-F5DE-4A5D-8A7B-70EC8C81A5B5}" type="datetimeFigureOut">
              <a:rPr lang="en-IN" smtClean="0"/>
              <a:t>16-11-2021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AE5B4-B728-42FF-9C6E-53ED1AA50AB2}" type="slidenum">
              <a:rPr lang="en-IN" smtClean="0"/>
              <a:t>‹#›</a:t>
            </a:fld>
            <a:endParaRPr lang="en-IN"/>
          </a:p>
        </p:txBody>
      </p:sp>
    </p:spTree>
    <p:extLst>
      <p:ext uri="{BB962C8B-B14F-4D97-AF65-F5344CB8AC3E}">
        <p14:creationId xmlns:p14="http://schemas.microsoft.com/office/powerpoint/2010/main" val="1132171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p>
            <a:fld id="{B505CC9A-F7AB-440D-9657-B9744F920BFA}" type="datetime1">
              <a:rPr lang="en-US" smtClean="0"/>
              <a:t>11/16/2021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15063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E0C316-2513-4C70-AF7C-2C020CE8CC7C}"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8843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2D5429F-BBE4-4F89-A8DC-29965918060D}"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45647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13C43D2-6CE5-46EA-8513-E9B3B8C53F87}"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09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2424806-A34F-4EBC-B24F-F7018E2A0744}"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88414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9C17EF1-61EE-46E2-9FDF-0FD474DF75CF}"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88792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EA7597A-6255-4917-9837-EA0715B3AD2A}" type="datetime1">
              <a:rPr lang="en-US" smtClean="0"/>
              <a:t>11/16/2021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00695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C50731A-0C7B-4A8E-87F7-5EEE06B27263}"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98283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5D1D8A-E08F-4E79-9C89-71BA421F7290}" type="datetime1">
              <a:rPr lang="en-US" smtClean="0"/>
              <a:t>11/16/2021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12856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792BB2B2-FEBC-460C-928B-74D58D020132}"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54969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EEDA51CC-D88C-4F19-8DD7-787A43A5B35F}" type="datetime1">
              <a:rPr lang="en-US" smtClean="0"/>
              <a:t>11/16/2021</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89869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4FED29E-DE79-4A36-8279-03AA9B96F7F3}" type="datetime1">
              <a:rPr lang="en-US" smtClean="0"/>
              <a:t>11/16/2021</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1176792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hf hdr="0" ftr="0"/>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theconversation.com/wham-bam-obamas-brain-map-aims-are-laudable-but-laughable-12648" TargetMode="External"/><Relationship Id="rId7" Type="http://schemas.openxmlformats.org/officeDocument/2006/relationships/hyperlink" Target="http://universonokia.blogspot.com/2017/03/smartband-economico-tomtom-touch.html?spref=pi"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hyperlink" Target="http://www.geripal.org/2011/07/hip-protector-study-fiasco.html" TargetMode="Externa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www.cde.ual.es/en/new-smartband-will-help-observe-social-distancing-to-check-covid-19-spread/" TargetMode="External"/><Relationship Id="rId7" Type="http://schemas.openxmlformats.org/officeDocument/2006/relationships/diagramQuickStyle" Target="../diagrams/quickStyle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s://www.cde.ual.es/en/new-smartband-will-help-observe-social-distancing-to-check-covid-19-spread/" TargetMode="Externa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hyperlink" Target="https://www.iphonemod.net/fall-detection-apple-watch-series-4-test.html" TargetMode="Externa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hyperlink" Target="http://theconversation.com/wham-bam-obamas-brain-map-aims-are-laudable-but-laughable-12648" TargetMode="External"/><Relationship Id="rId7" Type="http://schemas.openxmlformats.org/officeDocument/2006/relationships/hyperlink" Target="https://www.teachmemicro.com/use-adxl345-arduino/"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teachmemicro.com/intro-nodemcu-arduino/" TargetMode="Externa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heconversation.com/wham-bam-obamas-brain-map-aims-are-laudable-but-laughable-12648"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computer, dark&#10;&#10;Description automatically generated">
            <a:extLst>
              <a:ext uri="{FF2B5EF4-FFF2-40B4-BE49-F238E27FC236}">
                <a16:creationId xmlns:a16="http://schemas.microsoft.com/office/drawing/2014/main" id="{AA6F1C78-3528-4904-8B83-5EFB69A8496A}"/>
              </a:ext>
            </a:extLst>
          </p:cNvPr>
          <p:cNvPicPr>
            <a:picLocks noChangeAspect="1"/>
          </p:cNvPicPr>
          <p:nvPr/>
        </p:nvPicPr>
        <p:blipFill>
          <a:blip r:embed="rId2"/>
          <a:stretch>
            <a:fillRect/>
          </a:stretch>
        </p:blipFill>
        <p:spPr>
          <a:xfrm>
            <a:off x="0" y="44688"/>
            <a:ext cx="12032530" cy="6813312"/>
          </a:xfrm>
          <a:prstGeom prst="rect">
            <a:avLst/>
          </a:prstGeom>
        </p:spPr>
      </p:pic>
      <p:sp>
        <p:nvSpPr>
          <p:cNvPr id="2" name="Title 1"/>
          <p:cNvSpPr>
            <a:spLocks noGrp="1"/>
          </p:cNvSpPr>
          <p:nvPr>
            <p:ph type="ctrTitle"/>
          </p:nvPr>
        </p:nvSpPr>
        <p:spPr>
          <a:xfrm>
            <a:off x="2381634" y="757551"/>
            <a:ext cx="6709099" cy="1308373"/>
          </a:xfrm>
        </p:spPr>
        <p:txBody>
          <a:bodyPr vert="horz" lIns="91440" tIns="45720" rIns="91440" bIns="45720" rtlCol="0" anchor="b">
            <a:noAutofit/>
          </a:bodyPr>
          <a:lstStyle/>
          <a:p>
            <a:pPr algn="ctr">
              <a:lnSpc>
                <a:spcPct val="90000"/>
              </a:lnSpc>
            </a:pPr>
            <a:r>
              <a:rPr lang="en-US" sz="4000" b="1" dirty="0">
                <a:solidFill>
                  <a:srgbClr val="00B0F0"/>
                </a:solidFill>
                <a:latin typeface="Selawik Semibold" panose="020B0702040204020203" pitchFamily="34" charset="0"/>
                <a:cs typeface="Calibri Light"/>
              </a:rPr>
              <a:t>MEDIBAND</a:t>
            </a:r>
            <a:br>
              <a:rPr lang="en-US" sz="4000" b="1" dirty="0">
                <a:solidFill>
                  <a:srgbClr val="00B0F0"/>
                </a:solidFill>
                <a:latin typeface="Selawik Semibold" panose="020B0702040204020203" pitchFamily="34" charset="0"/>
                <a:cs typeface="Calibri Light"/>
              </a:rPr>
            </a:br>
            <a:r>
              <a:rPr lang="en-US" sz="4000" b="1" dirty="0">
                <a:solidFill>
                  <a:srgbClr val="00B0F0"/>
                </a:solidFill>
                <a:latin typeface="Selawik Semibold" panose="020B0702040204020203" pitchFamily="34" charset="0"/>
                <a:cs typeface="Calibri Light"/>
              </a:rPr>
              <a:t>(</a:t>
            </a:r>
            <a:r>
              <a:rPr lang="en-US" sz="4000" b="1" dirty="0">
                <a:solidFill>
                  <a:srgbClr val="0070C0"/>
                </a:solidFill>
                <a:latin typeface="Selawik Semibold" panose="020B0702040204020203" pitchFamily="34" charset="0"/>
                <a:cs typeface="Calibri Light"/>
              </a:rPr>
              <a:t>A MEDICAL SMARTBAND</a:t>
            </a:r>
            <a:r>
              <a:rPr lang="en-US" sz="4000" b="1" dirty="0">
                <a:solidFill>
                  <a:srgbClr val="00B0F0"/>
                </a:solidFill>
                <a:latin typeface="Selawik Semibold" panose="020B0702040204020203" pitchFamily="34" charset="0"/>
                <a:cs typeface="Calibri Light"/>
              </a:rPr>
              <a:t>)</a:t>
            </a:r>
          </a:p>
        </p:txBody>
      </p:sp>
      <p:sp>
        <p:nvSpPr>
          <p:cNvPr id="3" name="Subtitle 2"/>
          <p:cNvSpPr>
            <a:spLocks noGrp="1"/>
          </p:cNvSpPr>
          <p:nvPr>
            <p:ph type="subTitle" idx="1"/>
          </p:nvPr>
        </p:nvSpPr>
        <p:spPr>
          <a:xfrm>
            <a:off x="8497179" y="4347710"/>
            <a:ext cx="3690425" cy="4243182"/>
          </a:xfrm>
        </p:spPr>
        <p:txBody>
          <a:bodyPr vert="horz" lIns="91440" tIns="45720" rIns="91440" bIns="45720" rtlCol="0" anchor="t">
            <a:normAutofit/>
          </a:bodyPr>
          <a:lstStyle/>
          <a:p>
            <a:pPr indent="-182880"/>
            <a:r>
              <a:rPr lang="en-US" sz="1800" b="1" dirty="0">
                <a:solidFill>
                  <a:schemeClr val="tx1"/>
                </a:solidFill>
                <a:latin typeface="Segoe UI Symbol"/>
                <a:ea typeface="Segoe UI Symbol"/>
              </a:rPr>
              <a:t>B</a:t>
            </a:r>
            <a:r>
              <a:rPr lang="en-US" sz="2000" b="1" dirty="0">
                <a:solidFill>
                  <a:schemeClr val="tx1"/>
                </a:solidFill>
                <a:latin typeface="Segoe UI Symbol"/>
                <a:ea typeface="Segoe UI Symbol"/>
              </a:rPr>
              <a:t>y :</a:t>
            </a:r>
          </a:p>
          <a:p>
            <a:pPr indent="-182880"/>
            <a:r>
              <a:rPr lang="en-US" sz="2000" b="1" dirty="0">
                <a:solidFill>
                  <a:schemeClr val="tx1"/>
                </a:solidFill>
                <a:latin typeface="Segoe UI Symbol"/>
                <a:ea typeface="Segoe UI Symbol"/>
              </a:rPr>
              <a:t>SURYA NARAYANAN CS</a:t>
            </a:r>
          </a:p>
          <a:p>
            <a:pPr indent="-182880"/>
            <a:r>
              <a:rPr lang="en-US" sz="2000" b="1" dirty="0">
                <a:solidFill>
                  <a:schemeClr val="tx1"/>
                </a:solidFill>
                <a:latin typeface="Segoe UI Symbol"/>
                <a:ea typeface="Segoe UI Symbol"/>
              </a:rPr>
              <a:t>RITHVIKAILAS G</a:t>
            </a:r>
          </a:p>
          <a:p>
            <a:pPr indent="-182880"/>
            <a:r>
              <a:rPr lang="en-US" sz="2000" b="1" dirty="0">
                <a:solidFill>
                  <a:schemeClr val="tx1"/>
                </a:solidFill>
                <a:latin typeface="Segoe UI Symbol"/>
                <a:ea typeface="Segoe UI Symbol"/>
              </a:rPr>
              <a:t>RUBIGA SA</a:t>
            </a:r>
          </a:p>
          <a:p>
            <a:pPr indent="-182880"/>
            <a:r>
              <a:rPr lang="en-US" sz="2000" b="1" dirty="0">
                <a:solidFill>
                  <a:schemeClr val="tx1"/>
                </a:solidFill>
                <a:latin typeface="Segoe UI Symbol"/>
                <a:ea typeface="Segoe UI Symbol"/>
              </a:rPr>
              <a:t>SHURTHIKA R</a:t>
            </a:r>
          </a:p>
          <a:p>
            <a:pPr indent="-182880"/>
            <a:endParaRPr lang="en-US" sz="1600"/>
          </a:p>
        </p:txBody>
      </p:sp>
      <p:sp>
        <p:nvSpPr>
          <p:cNvPr id="6" name="Date Placeholder 5">
            <a:extLst>
              <a:ext uri="{FF2B5EF4-FFF2-40B4-BE49-F238E27FC236}">
                <a16:creationId xmlns:a16="http://schemas.microsoft.com/office/drawing/2014/main" id="{4FB4FA85-7031-4786-8FE2-B29B21182428}"/>
              </a:ext>
            </a:extLst>
          </p:cNvPr>
          <p:cNvSpPr>
            <a:spLocks noGrp="1"/>
          </p:cNvSpPr>
          <p:nvPr>
            <p:ph type="dt" sz="half" idx="10"/>
          </p:nvPr>
        </p:nvSpPr>
        <p:spPr/>
        <p:txBody>
          <a:bodyPr/>
          <a:lstStyle/>
          <a:p>
            <a:fld id="{5F4F8EEF-86C5-4F9D-8FF5-801FE1EB0833}" type="datetime1">
              <a:rPr lang="en-US" smtClean="0"/>
              <a:t>11/16/2021</a:t>
            </a:fld>
            <a:endParaRPr lang="en-US" dirty="0"/>
          </a:p>
        </p:txBody>
      </p:sp>
      <p:sp>
        <p:nvSpPr>
          <p:cNvPr id="8" name="Slide Number Placeholder 7">
            <a:extLst>
              <a:ext uri="{FF2B5EF4-FFF2-40B4-BE49-F238E27FC236}">
                <a16:creationId xmlns:a16="http://schemas.microsoft.com/office/drawing/2014/main" id="{4E26885F-7D06-4B7A-8F36-D5E87D550ECB}"/>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
        <p:nvSpPr>
          <p:cNvPr id="7" name="TextBox 6">
            <a:extLst>
              <a:ext uri="{FF2B5EF4-FFF2-40B4-BE49-F238E27FC236}">
                <a16:creationId xmlns:a16="http://schemas.microsoft.com/office/drawing/2014/main" id="{673A4A98-BF7C-4E67-A53C-2D33BCA6DB8F}"/>
              </a:ext>
            </a:extLst>
          </p:cNvPr>
          <p:cNvSpPr txBox="1"/>
          <p:nvPr/>
        </p:nvSpPr>
        <p:spPr>
          <a:xfrm>
            <a:off x="370307" y="5302238"/>
            <a:ext cx="459903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000" b="1" dirty="0">
                <a:latin typeface="Berlin Sans FB Demi"/>
              </a:rPr>
              <a:t>MENTOR </a:t>
            </a:r>
          </a:p>
          <a:p>
            <a:pPr algn="ctr">
              <a:spcAft>
                <a:spcPts val="600"/>
              </a:spcAft>
            </a:pPr>
            <a:r>
              <a:rPr lang="en-US" sz="2000" b="1" dirty="0">
                <a:solidFill>
                  <a:srgbClr val="FFFF00"/>
                </a:solidFill>
                <a:latin typeface="Berlin Sans FB Demi"/>
              </a:rPr>
              <a:t>MR.ANAND</a:t>
            </a:r>
            <a:r>
              <a:rPr lang="en-US" sz="2000" b="1" dirty="0">
                <a:latin typeface="Berlin Sans FB Demi"/>
              </a:rPr>
              <a:t>, ASSISTANT PROFESSOR,</a:t>
            </a:r>
            <a:endParaRPr lang="en-US" sz="2000" b="1">
              <a:latin typeface="Berlin Sans FB Demi"/>
            </a:endParaRPr>
          </a:p>
          <a:p>
            <a:pPr algn="ctr">
              <a:spcAft>
                <a:spcPts val="600"/>
              </a:spcAft>
            </a:pPr>
            <a:r>
              <a:rPr lang="en-US" sz="2000" b="1" dirty="0">
                <a:latin typeface="Berlin Sans FB Demi"/>
              </a:rPr>
              <a:t> DEPARTMENT OF ECE</a:t>
            </a:r>
            <a:endParaRPr lang="en-US" sz="2000" b="1">
              <a:latin typeface="Berlin Sans FB Demi"/>
            </a:endParaRPr>
          </a:p>
        </p:txBody>
      </p:sp>
      <p:pic>
        <p:nvPicPr>
          <p:cNvPr id="9" name="Picture 9">
            <a:extLst>
              <a:ext uri="{FF2B5EF4-FFF2-40B4-BE49-F238E27FC236}">
                <a16:creationId xmlns:a16="http://schemas.microsoft.com/office/drawing/2014/main" id="{88E344E2-A7ED-4468-B0A6-035B817B815C}"/>
              </a:ext>
            </a:extLst>
          </p:cNvPr>
          <p:cNvPicPr>
            <a:picLocks noChangeAspect="1"/>
          </p:cNvPicPr>
          <p:nvPr/>
        </p:nvPicPr>
        <p:blipFill>
          <a:blip r:embed="rId3"/>
          <a:stretch>
            <a:fillRect/>
          </a:stretch>
        </p:blipFill>
        <p:spPr>
          <a:xfrm>
            <a:off x="979903" y="4087161"/>
            <a:ext cx="3308554" cy="1078377"/>
          </a:xfrm>
          <a:prstGeom prst="rect">
            <a:avLst/>
          </a:prstGeom>
        </p:spPr>
      </p:pic>
    </p:spTree>
    <p:extLst>
      <p:ext uri="{BB962C8B-B14F-4D97-AF65-F5344CB8AC3E}">
        <p14:creationId xmlns:p14="http://schemas.microsoft.com/office/powerpoint/2010/main" val="2585389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0" descr="Background pattern&#10;&#10;Description automatically generated">
            <a:extLst>
              <a:ext uri="{FF2B5EF4-FFF2-40B4-BE49-F238E27FC236}">
                <a16:creationId xmlns:a16="http://schemas.microsoft.com/office/drawing/2014/main" id="{6FDFF6D1-B17C-4516-91A2-FE10320EE60E}"/>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r="13777" b="-1"/>
          <a:stretch/>
        </p:blipFill>
        <p:spPr>
          <a:xfrm>
            <a:off x="0" y="0"/>
            <a:ext cx="12191980" cy="6857990"/>
          </a:xfrm>
          <a:prstGeom prst="rect">
            <a:avLst/>
          </a:prstGeom>
        </p:spPr>
      </p:pic>
      <p:sp>
        <p:nvSpPr>
          <p:cNvPr id="11" name="TextBox 10">
            <a:extLst>
              <a:ext uri="{FF2B5EF4-FFF2-40B4-BE49-F238E27FC236}">
                <a16:creationId xmlns:a16="http://schemas.microsoft.com/office/drawing/2014/main" id="{644EBC48-4C6F-4555-887F-24BF32224B78}"/>
              </a:ext>
            </a:extLst>
          </p:cNvPr>
          <p:cNvSpPr txBox="1"/>
          <p:nvPr/>
        </p:nvSpPr>
        <p:spPr>
          <a:xfrm>
            <a:off x="72732" y="240705"/>
            <a:ext cx="3795252" cy="8103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85000"/>
              </a:lnSpc>
              <a:spcBef>
                <a:spcPct val="0"/>
              </a:spcBef>
              <a:spcAft>
                <a:spcPts val="600"/>
              </a:spcAft>
            </a:pPr>
            <a:r>
              <a:rPr lang="en-US" sz="4400" b="1" spc="-120" dirty="0">
                <a:solidFill>
                  <a:srgbClr val="00B0F0"/>
                </a:solidFill>
                <a:latin typeface="+mj-lt"/>
                <a:ea typeface="+mj-ea"/>
                <a:cs typeface="+mj-cs"/>
              </a:rPr>
              <a:t>CONCLUSION:</a:t>
            </a:r>
          </a:p>
        </p:txBody>
      </p:sp>
      <p:sp>
        <p:nvSpPr>
          <p:cNvPr id="13" name="Content Placeholder 14">
            <a:extLst>
              <a:ext uri="{FF2B5EF4-FFF2-40B4-BE49-F238E27FC236}">
                <a16:creationId xmlns:a16="http://schemas.microsoft.com/office/drawing/2014/main" id="{5FDB7D19-13FA-4BE8-9330-C4B7444386E6}"/>
              </a:ext>
            </a:extLst>
          </p:cNvPr>
          <p:cNvSpPr>
            <a:spLocks noGrp="1"/>
          </p:cNvSpPr>
          <p:nvPr>
            <p:ph idx="1"/>
          </p:nvPr>
        </p:nvSpPr>
        <p:spPr>
          <a:xfrm>
            <a:off x="1305187" y="1284440"/>
            <a:ext cx="7148051" cy="3757051"/>
          </a:xfrm>
        </p:spPr>
        <p:txBody>
          <a:bodyPr vert="horz" lIns="91440" tIns="45720" rIns="91440" bIns="45720" rtlCol="0" anchor="t">
            <a:normAutofit/>
          </a:bodyPr>
          <a:lstStyle/>
          <a:p>
            <a:r>
              <a:rPr lang="en-US" b="1" dirty="0">
                <a:solidFill>
                  <a:srgbClr val="FFFF00"/>
                </a:solidFill>
                <a:cs typeface="Calibri Light"/>
              </a:rPr>
              <a:t>This project developed a fall detection system based on a single triaxial accelerometer based wearable device. There is no special requirement of the device’s mounting orientation because the algorithm does not claim the axes of accelerometer to be fixed strictly. </a:t>
            </a:r>
          </a:p>
        </p:txBody>
      </p:sp>
      <p:sp>
        <p:nvSpPr>
          <p:cNvPr id="12" name="TextBox 11">
            <a:extLst>
              <a:ext uri="{FF2B5EF4-FFF2-40B4-BE49-F238E27FC236}">
                <a16:creationId xmlns:a16="http://schemas.microsoft.com/office/drawing/2014/main" id="{384DAF32-2980-42CB-B6AF-D8BD90D02B50}"/>
              </a:ext>
            </a:extLst>
          </p:cNvPr>
          <p:cNvSpPr txBox="1"/>
          <p:nvPr/>
        </p:nvSpPr>
        <p:spPr>
          <a:xfrm>
            <a:off x="4325454" y="4254901"/>
            <a:ext cx="726300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1"/>
                </a:solidFill>
                <a:cs typeface="Calibri Light"/>
              </a:rPr>
              <a:t>The system has low power consumed hardware design and highly efficient algorithm which could extend the service time of the wearable device. Both the hardware and software designs are suitable for wearable and outdoor application.</a:t>
            </a:r>
            <a:endParaRPr lang="en-US" sz="2400" b="1" dirty="0">
              <a:cs typeface="Calibri Light" panose="020F0302020204030204"/>
            </a:endParaRPr>
          </a:p>
        </p:txBody>
      </p:sp>
      <p:sp>
        <p:nvSpPr>
          <p:cNvPr id="2" name="Date Placeholder 1">
            <a:extLst>
              <a:ext uri="{FF2B5EF4-FFF2-40B4-BE49-F238E27FC236}">
                <a16:creationId xmlns:a16="http://schemas.microsoft.com/office/drawing/2014/main" id="{BC69880F-6664-480F-99C4-B71AA334FC29}"/>
              </a:ext>
            </a:extLst>
          </p:cNvPr>
          <p:cNvSpPr>
            <a:spLocks noGrp="1"/>
          </p:cNvSpPr>
          <p:nvPr>
            <p:ph type="dt" sz="half" idx="10"/>
          </p:nvPr>
        </p:nvSpPr>
        <p:spPr/>
        <p:txBody>
          <a:bodyPr/>
          <a:lstStyle/>
          <a:p>
            <a:fld id="{8861A96C-E7A7-4173-9DC6-8D692BC0F2EA}" type="datetime1">
              <a:rPr lang="en-US" smtClean="0"/>
              <a:t>11/16/2021</a:t>
            </a:fld>
            <a:endParaRPr lang="en-US" dirty="0"/>
          </a:p>
        </p:txBody>
      </p:sp>
      <p:sp>
        <p:nvSpPr>
          <p:cNvPr id="4" name="Slide Number Placeholder 3">
            <a:extLst>
              <a:ext uri="{FF2B5EF4-FFF2-40B4-BE49-F238E27FC236}">
                <a16:creationId xmlns:a16="http://schemas.microsoft.com/office/drawing/2014/main" id="{CFCDCD19-7F43-4433-AF58-2FDC636E057A}"/>
              </a:ext>
            </a:extLst>
          </p:cNvPr>
          <p:cNvSpPr>
            <a:spLocks noGrp="1"/>
          </p:cNvSpPr>
          <p:nvPr>
            <p:ph type="sldNum" sz="quarter" idx="12"/>
          </p:nvPr>
        </p:nvSpPr>
        <p:spPr/>
        <p:txBody>
          <a:bodyPr/>
          <a:lstStyle/>
          <a:p>
            <a:fld id="{4FAB73BC-B049-4115-A692-8D63A059BFB8}" type="slidenum">
              <a:rPr lang="en-US" smtClean="0"/>
              <a:t>10</a:t>
            </a:fld>
            <a:endParaRPr lang="en-US" dirty="0"/>
          </a:p>
        </p:txBody>
      </p:sp>
      <p:pic>
        <p:nvPicPr>
          <p:cNvPr id="7" name="Picture 6">
            <a:extLst>
              <a:ext uri="{FF2B5EF4-FFF2-40B4-BE49-F238E27FC236}">
                <a16:creationId xmlns:a16="http://schemas.microsoft.com/office/drawing/2014/main" id="{2E5AD90D-B1B6-40F3-AC22-84C5996CD1B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8656" y="3348582"/>
            <a:ext cx="3169328" cy="2906429"/>
          </a:xfrm>
          <a:prstGeom prst="rect">
            <a:avLst/>
          </a:prstGeom>
        </p:spPr>
      </p:pic>
      <p:pic>
        <p:nvPicPr>
          <p:cNvPr id="10" name="Picture 9">
            <a:extLst>
              <a:ext uri="{FF2B5EF4-FFF2-40B4-BE49-F238E27FC236}">
                <a16:creationId xmlns:a16="http://schemas.microsoft.com/office/drawing/2014/main" id="{7859635B-4A3D-405C-A4B1-9D3F4FD3090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99330" y="1118952"/>
            <a:ext cx="3055272" cy="2310043"/>
          </a:xfrm>
          <a:prstGeom prst="rect">
            <a:avLst/>
          </a:prstGeom>
        </p:spPr>
      </p:pic>
      <p:sp>
        <p:nvSpPr>
          <p:cNvPr id="14" name="TextBox 13">
            <a:extLst>
              <a:ext uri="{FF2B5EF4-FFF2-40B4-BE49-F238E27FC236}">
                <a16:creationId xmlns:a16="http://schemas.microsoft.com/office/drawing/2014/main" id="{BEC97810-4579-4907-AE49-7CB3D557A7A9}"/>
              </a:ext>
            </a:extLst>
          </p:cNvPr>
          <p:cNvSpPr txBox="1"/>
          <p:nvPr/>
        </p:nvSpPr>
        <p:spPr>
          <a:xfrm>
            <a:off x="6965795" y="4254901"/>
            <a:ext cx="4924425" cy="230832"/>
          </a:xfrm>
          <a:prstGeom prst="rect">
            <a:avLst/>
          </a:prstGeom>
          <a:noFill/>
        </p:spPr>
        <p:txBody>
          <a:bodyPr wrap="square" rtlCol="0">
            <a:spAutoFit/>
          </a:bodyPr>
          <a:lstStyle/>
          <a:p>
            <a:endParaRPr lang="en-IN" sz="900" dirty="0"/>
          </a:p>
        </p:txBody>
      </p:sp>
    </p:spTree>
    <p:extLst>
      <p:ext uri="{BB962C8B-B14F-4D97-AF65-F5344CB8AC3E}">
        <p14:creationId xmlns:p14="http://schemas.microsoft.com/office/powerpoint/2010/main" val="6019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circle(in)">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A0D301-F17C-4173-806D-06996ACE6C3A}"/>
              </a:ext>
            </a:extLst>
          </p:cNvPr>
          <p:cNvPicPr>
            <a:picLocks noChangeAspect="1"/>
          </p:cNvPicPr>
          <p:nvPr/>
        </p:nvPicPr>
        <p:blipFill rotWithShape="1">
          <a:blip r:embed="rId2" cstate="print">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18" r="25312" b="1"/>
          <a:stretch/>
        </p:blipFill>
        <p:spPr>
          <a:xfrm>
            <a:off x="-1" y="10"/>
            <a:ext cx="6115051" cy="6857990"/>
          </a:xfrm>
          <a:prstGeom prst="rect">
            <a:avLst/>
          </a:prstGeom>
        </p:spPr>
      </p:pic>
      <p:pic>
        <p:nvPicPr>
          <p:cNvPr id="6" name="Picture 6" descr="A picture containing text, electronics&#10;&#10;Description automatically generated">
            <a:extLst>
              <a:ext uri="{FF2B5EF4-FFF2-40B4-BE49-F238E27FC236}">
                <a16:creationId xmlns:a16="http://schemas.microsoft.com/office/drawing/2014/main" id="{CFE12E4A-BFA5-446C-ADF4-C50E3C99CD67}"/>
              </a:ext>
            </a:extLst>
          </p:cNvPr>
          <p:cNvPicPr>
            <a:picLocks noChangeAspect="1"/>
          </p:cNvPicPr>
          <p:nvPr/>
        </p:nvPicPr>
        <p:blipFill rotWithShape="1">
          <a:blip r:embed="rId4">
            <a:duotone>
              <a:schemeClr val="bg2">
                <a:shade val="45000"/>
                <a:satMod val="135000"/>
              </a:schemeClr>
              <a:prstClr val="white"/>
            </a:duotone>
            <a:alphaModFix amt="35000"/>
          </a:blip>
          <a:srcRect l="20267" r="29892"/>
          <a:stretch/>
        </p:blipFill>
        <p:spPr>
          <a:xfrm>
            <a:off x="6115433" y="10"/>
            <a:ext cx="6076567" cy="6857990"/>
          </a:xfrm>
          <a:prstGeom prst="rect">
            <a:avLst/>
          </a:prstGeom>
        </p:spPr>
      </p:pic>
      <p:sp>
        <p:nvSpPr>
          <p:cNvPr id="2" name="Title 1">
            <a:extLst>
              <a:ext uri="{FF2B5EF4-FFF2-40B4-BE49-F238E27FC236}">
                <a16:creationId xmlns:a16="http://schemas.microsoft.com/office/drawing/2014/main" id="{EE02F331-6161-4937-8638-B77DA0A9C9E6}"/>
              </a:ext>
            </a:extLst>
          </p:cNvPr>
          <p:cNvSpPr>
            <a:spLocks noGrp="1"/>
          </p:cNvSpPr>
          <p:nvPr>
            <p:ph type="title"/>
          </p:nvPr>
        </p:nvSpPr>
        <p:spPr>
          <a:xfrm>
            <a:off x="0" y="-51330"/>
            <a:ext cx="10772775" cy="1658198"/>
          </a:xfrm>
        </p:spPr>
        <p:txBody>
          <a:bodyPr vert="horz" lIns="91440" tIns="45720" rIns="91440" bIns="45720" rtlCol="0" anchor="ctr">
            <a:normAutofit/>
          </a:bodyPr>
          <a:lstStyle/>
          <a:p>
            <a:r>
              <a:rPr lang="en-US" b="1" u="sng" dirty="0">
                <a:solidFill>
                  <a:srgbClr val="FFFF00"/>
                </a:solidFill>
                <a:effectLst>
                  <a:glow rad="38100">
                    <a:prstClr val="black">
                      <a:lumMod val="65000"/>
                      <a:lumOff val="35000"/>
                      <a:alpha val="50000"/>
                    </a:prstClr>
                  </a:glow>
                  <a:outerShdw blurRad="28575" dist="31750" dir="13200000" algn="tl" rotWithShape="0">
                    <a:srgbClr val="000000">
                      <a:alpha val="25000"/>
                    </a:srgbClr>
                  </a:outerShdw>
                </a:effectLst>
              </a:rPr>
              <a:t>PROBLEM STATEMENT</a:t>
            </a:r>
            <a:endParaRPr lang="en-US" b="1" i="0" u="sng" dirty="0">
              <a:solidFill>
                <a:srgbClr val="FFFF00"/>
              </a:solidFill>
              <a:effectLst>
                <a:glow rad="38100">
                  <a:prstClr val="black">
                    <a:lumMod val="65000"/>
                    <a:lumOff val="35000"/>
                    <a:alpha val="50000"/>
                  </a:prstClr>
                </a:glow>
                <a:outerShdw blurRad="28575" dist="31750" dir="13200000" algn="tl" rotWithShape="0">
                  <a:srgbClr val="000000">
                    <a:alpha val="25000"/>
                  </a:srgbClr>
                </a:outerShdw>
              </a:effectLst>
            </a:endParaRPr>
          </a:p>
        </p:txBody>
      </p:sp>
      <p:sp>
        <p:nvSpPr>
          <p:cNvPr id="3" name="Date Placeholder 2">
            <a:extLst>
              <a:ext uri="{FF2B5EF4-FFF2-40B4-BE49-F238E27FC236}">
                <a16:creationId xmlns:a16="http://schemas.microsoft.com/office/drawing/2014/main" id="{A3558EAF-9A66-4D94-B970-FFD20985A5FD}"/>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defTabSz="457200">
              <a:lnSpc>
                <a:spcPct val="90000"/>
              </a:lnSpc>
              <a:spcAft>
                <a:spcPts val="600"/>
              </a:spcAft>
            </a:pPr>
            <a:fld id="{0B9CDEA9-3D6E-49ED-BF9A-27731F816324}" type="datetime1">
              <a:rPr lang="en-US" smtClean="0"/>
              <a:pPr defTabSz="457200">
                <a:lnSpc>
                  <a:spcPct val="90000"/>
                </a:lnSpc>
                <a:spcAft>
                  <a:spcPts val="600"/>
                </a:spcAft>
              </a:pPr>
              <a:t>11/16/2021</a:t>
            </a:fld>
            <a:endParaRPr lang="en-US"/>
          </a:p>
        </p:txBody>
      </p:sp>
      <p:sp>
        <p:nvSpPr>
          <p:cNvPr id="5" name="Slide Number Placeholder 4">
            <a:extLst>
              <a:ext uri="{FF2B5EF4-FFF2-40B4-BE49-F238E27FC236}">
                <a16:creationId xmlns:a16="http://schemas.microsoft.com/office/drawing/2014/main" id="{3CB632EF-EB72-4DDD-9923-8DBAD9BF85CC}"/>
              </a:ext>
            </a:extLst>
          </p:cNvPr>
          <p:cNvSpPr>
            <a:spLocks noGrp="1"/>
          </p:cNvSpPr>
          <p:nvPr>
            <p:ph type="sldNum" sz="quarter" idx="12"/>
          </p:nvPr>
        </p:nvSpPr>
        <p:spPr>
          <a:xfrm>
            <a:off x="8763926" y="5876412"/>
            <a:ext cx="2926080" cy="1397039"/>
          </a:xfrm>
        </p:spPr>
        <p:txBody>
          <a:bodyPr vert="horz" lIns="91440" tIns="45720" rIns="91440" bIns="45720" rtlCol="0" anchor="b">
            <a:normAutofit/>
          </a:bodyPr>
          <a:lstStyle/>
          <a:p>
            <a:pPr defTabSz="457200">
              <a:lnSpc>
                <a:spcPct val="90000"/>
              </a:lnSpc>
              <a:spcAft>
                <a:spcPts val="600"/>
              </a:spcAft>
            </a:pPr>
            <a:fld id="{4FAB73BC-B049-4115-A692-8D63A059BFB8}" type="slidenum">
              <a:rPr lang="en-US" sz="9500" smtClean="0"/>
              <a:pPr defTabSz="457200">
                <a:lnSpc>
                  <a:spcPct val="90000"/>
                </a:lnSpc>
                <a:spcAft>
                  <a:spcPts val="600"/>
                </a:spcAft>
              </a:pPr>
              <a:t>2</a:t>
            </a:fld>
            <a:endParaRPr lang="en-US" sz="9500"/>
          </a:p>
        </p:txBody>
      </p:sp>
      <p:sp>
        <p:nvSpPr>
          <p:cNvPr id="67" name="TextBox 66">
            <a:extLst>
              <a:ext uri="{FF2B5EF4-FFF2-40B4-BE49-F238E27FC236}">
                <a16:creationId xmlns:a16="http://schemas.microsoft.com/office/drawing/2014/main" id="{A06AD697-743B-465A-8AC2-0D26C29BB921}"/>
              </a:ext>
            </a:extLst>
          </p:cNvPr>
          <p:cNvSpPr txBox="1"/>
          <p:nvPr/>
        </p:nvSpPr>
        <p:spPr>
          <a:xfrm>
            <a:off x="4974895" y="930615"/>
            <a:ext cx="6197007" cy="35508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68630" indent="-285750">
              <a:lnSpc>
                <a:spcPct val="110000"/>
              </a:lnSpc>
              <a:spcBef>
                <a:spcPts val="400"/>
              </a:spcBef>
              <a:spcAft>
                <a:spcPts val="400"/>
              </a:spcAft>
              <a:buFont typeface="Wingdings"/>
              <a:buChar char="v"/>
            </a:pPr>
            <a:endParaRPr lang="en-US" sz="2000" b="1" dirty="0"/>
          </a:p>
        </p:txBody>
      </p:sp>
      <p:sp>
        <p:nvSpPr>
          <p:cNvPr id="29" name="TextBox 28">
            <a:extLst>
              <a:ext uri="{FF2B5EF4-FFF2-40B4-BE49-F238E27FC236}">
                <a16:creationId xmlns:a16="http://schemas.microsoft.com/office/drawing/2014/main" id="{52F0498B-4C29-448C-9D6E-EA11FED09051}"/>
              </a:ext>
            </a:extLst>
          </p:cNvPr>
          <p:cNvSpPr txBox="1"/>
          <p:nvPr/>
        </p:nvSpPr>
        <p:spPr>
          <a:xfrm>
            <a:off x="5183830" y="869163"/>
            <a:ext cx="6197007" cy="431282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82880">
              <a:lnSpc>
                <a:spcPct val="110000"/>
              </a:lnSpc>
              <a:spcBef>
                <a:spcPts val="400"/>
              </a:spcBef>
              <a:spcAft>
                <a:spcPts val="400"/>
              </a:spcAft>
              <a:buFont typeface="Arial" panose="020B0604020202020204" pitchFamily="34" charset="0"/>
            </a:pPr>
            <a:endParaRPr lang="en-US" sz="2000" b="1" dirty="0">
              <a:solidFill>
                <a:schemeClr val="tx1">
                  <a:lumMod val="85000"/>
                  <a:lumOff val="15000"/>
                </a:schemeClr>
              </a:solidFill>
            </a:endParaRPr>
          </a:p>
        </p:txBody>
      </p:sp>
      <p:sp>
        <p:nvSpPr>
          <p:cNvPr id="69" name="TextBox 68">
            <a:extLst>
              <a:ext uri="{FF2B5EF4-FFF2-40B4-BE49-F238E27FC236}">
                <a16:creationId xmlns:a16="http://schemas.microsoft.com/office/drawing/2014/main" id="{5EE19DEB-90E7-4904-ABD2-3EA13AE45ADF}"/>
              </a:ext>
            </a:extLst>
          </p:cNvPr>
          <p:cNvSpPr txBox="1"/>
          <p:nvPr/>
        </p:nvSpPr>
        <p:spPr>
          <a:xfrm>
            <a:off x="1440014" y="3349323"/>
            <a:ext cx="3203877" cy="631975"/>
          </a:xfrm>
          <a:prstGeom prst="rect">
            <a:avLst/>
          </a:prstGeom>
        </p:spPr>
        <p:txBody>
          <a:bodyPr lIns="91440" tIns="45720" rIns="91440" bIns="45720" anchor="t">
            <a:normAutofit/>
          </a:bodyPr>
          <a:lstStyle/>
          <a:p>
            <a:endParaRPr lang="en-US" dirty="0"/>
          </a:p>
        </p:txBody>
      </p:sp>
      <p:graphicFrame>
        <p:nvGraphicFramePr>
          <p:cNvPr id="8" name="Diagram 7">
            <a:extLst>
              <a:ext uri="{FF2B5EF4-FFF2-40B4-BE49-F238E27FC236}">
                <a16:creationId xmlns:a16="http://schemas.microsoft.com/office/drawing/2014/main" id="{681E2C4A-8598-400B-A59B-D4420F147A0D}"/>
              </a:ext>
            </a:extLst>
          </p:cNvPr>
          <p:cNvGraphicFramePr/>
          <p:nvPr>
            <p:extLst>
              <p:ext uri="{D42A27DB-BD31-4B8C-83A1-F6EECF244321}">
                <p14:modId xmlns:p14="http://schemas.microsoft.com/office/powerpoint/2010/main" val="1646716557"/>
              </p:ext>
            </p:extLst>
          </p:nvPr>
        </p:nvGraphicFramePr>
        <p:xfrm>
          <a:off x="270048" y="1287520"/>
          <a:ext cx="11690005" cy="53875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047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graphicEl>
                                              <a:dgm id="{47B786EB-C205-435D-8C9A-A81E02EA6584}"/>
                                            </p:graphicEl>
                                          </p:spTgt>
                                        </p:tgtEl>
                                        <p:attrNameLst>
                                          <p:attrName>style.visibility</p:attrName>
                                        </p:attrNameLst>
                                      </p:cBhvr>
                                      <p:to>
                                        <p:strVal val="visible"/>
                                      </p:to>
                                    </p:set>
                                    <p:animEffect transition="in" filter="barn(inVertical)">
                                      <p:cBhvr>
                                        <p:cTn id="12" dur="500"/>
                                        <p:tgtEl>
                                          <p:spTgt spid="8">
                                            <p:graphicEl>
                                              <a:dgm id="{47B786EB-C205-435D-8C9A-A81E02EA658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graphicEl>
                                              <a:dgm id="{FD1E65E8-0999-4C89-8A63-AA8596138254}"/>
                                            </p:graphicEl>
                                          </p:spTgt>
                                        </p:tgtEl>
                                        <p:attrNameLst>
                                          <p:attrName>style.visibility</p:attrName>
                                        </p:attrNameLst>
                                      </p:cBhvr>
                                      <p:to>
                                        <p:strVal val="visible"/>
                                      </p:to>
                                    </p:set>
                                    <p:animEffect transition="in" filter="barn(inVertical)">
                                      <p:cBhvr>
                                        <p:cTn id="17" dur="500"/>
                                        <p:tgtEl>
                                          <p:spTgt spid="8">
                                            <p:graphicEl>
                                              <a:dgm id="{FD1E65E8-0999-4C89-8A63-AA859613825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A picture containing text&#10;&#10;Description automatically generated">
            <a:extLst>
              <a:ext uri="{FF2B5EF4-FFF2-40B4-BE49-F238E27FC236}">
                <a16:creationId xmlns:a16="http://schemas.microsoft.com/office/drawing/2014/main" id="{074845AD-BD62-421E-8ADC-F5952D32AAF8}"/>
              </a:ext>
            </a:extLst>
          </p:cNvPr>
          <p:cNvPicPr>
            <a:picLocks noChangeAspect="1"/>
          </p:cNvPicPr>
          <p:nvPr/>
        </p:nvPicPr>
        <p:blipFill rotWithShape="1">
          <a:blip r:embed="rId2">
            <a:alphaModFix amt="25000"/>
          </a:blip>
          <a:srcRect r="14223" b="1"/>
          <a:stretch/>
        </p:blipFill>
        <p:spPr>
          <a:xfrm>
            <a:off x="0" y="0"/>
            <a:ext cx="12191980" cy="6857990"/>
          </a:xfrm>
          <a:prstGeom prst="rect">
            <a:avLst/>
          </a:prstGeom>
        </p:spPr>
      </p:pic>
      <p:pic>
        <p:nvPicPr>
          <p:cNvPr id="6" name="Picture 6" descr="A picture containing text, electronics&#10;&#10;Description automatically generated">
            <a:extLst>
              <a:ext uri="{FF2B5EF4-FFF2-40B4-BE49-F238E27FC236}">
                <a16:creationId xmlns:a16="http://schemas.microsoft.com/office/drawing/2014/main" id="{CFE12E4A-BFA5-446C-ADF4-C50E3C99CD67}"/>
              </a:ext>
            </a:extLst>
          </p:cNvPr>
          <p:cNvPicPr>
            <a:picLocks noChangeAspect="1"/>
          </p:cNvPicPr>
          <p:nvPr/>
        </p:nvPicPr>
        <p:blipFill rotWithShape="1">
          <a:blip r:embed="rId3">
            <a:duotone>
              <a:prstClr val="black"/>
              <a:schemeClr val="bg1">
                <a:tint val="45000"/>
                <a:satMod val="400000"/>
              </a:schemeClr>
            </a:duotone>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E02F331-6161-4937-8638-B77DA0A9C9E6}"/>
              </a:ext>
            </a:extLst>
          </p:cNvPr>
          <p:cNvSpPr>
            <a:spLocks noGrp="1"/>
          </p:cNvSpPr>
          <p:nvPr>
            <p:ph type="title"/>
          </p:nvPr>
        </p:nvSpPr>
        <p:spPr>
          <a:xfrm>
            <a:off x="1576180" y="247542"/>
            <a:ext cx="8258351" cy="727128"/>
          </a:xfrm>
        </p:spPr>
        <p:txBody>
          <a:bodyPr vert="horz" lIns="91440" tIns="45720" rIns="91440" bIns="45720" rtlCol="0" anchor="b">
            <a:normAutofit/>
          </a:bodyPr>
          <a:lstStyle/>
          <a:p>
            <a:pPr algn="ctr"/>
            <a:r>
              <a:rPr lang="en-US" sz="4000" b="1" i="0" u="sng" dirty="0">
                <a:solidFill>
                  <a:srgbClr val="92D050"/>
                </a:solidFill>
                <a:effectLst>
                  <a:glow rad="38100">
                    <a:prstClr val="black">
                      <a:lumMod val="65000"/>
                      <a:lumOff val="35000"/>
                      <a:alpha val="50000"/>
                    </a:prstClr>
                  </a:glow>
                  <a:outerShdw blurRad="28575" dist="31750" dir="13200000" algn="tl" rotWithShape="0">
                    <a:srgbClr val="000000">
                      <a:alpha val="25000"/>
                    </a:srgbClr>
                  </a:outerShdw>
                </a:effectLst>
                <a:latin typeface="Selawik Semibold"/>
              </a:rPr>
              <a:t>OBJECTIVES</a:t>
            </a:r>
          </a:p>
        </p:txBody>
      </p:sp>
      <p:sp>
        <p:nvSpPr>
          <p:cNvPr id="3" name="Date Placeholder 2">
            <a:extLst>
              <a:ext uri="{FF2B5EF4-FFF2-40B4-BE49-F238E27FC236}">
                <a16:creationId xmlns:a16="http://schemas.microsoft.com/office/drawing/2014/main" id="{A3558EAF-9A66-4D94-B970-FFD20985A5FD}"/>
              </a:ext>
            </a:extLst>
          </p:cNvPr>
          <p:cNvSpPr>
            <a:spLocks noGrp="1"/>
          </p:cNvSpPr>
          <p:nvPr>
            <p:ph type="dt" sz="half" idx="10"/>
          </p:nvPr>
        </p:nvSpPr>
        <p:spPr/>
        <p:txBody>
          <a:bodyPr/>
          <a:lstStyle/>
          <a:p>
            <a:fld id="{0B9CDEA9-3D6E-49ED-BF9A-27731F816324}" type="datetime1">
              <a:rPr lang="en-US" smtClean="0"/>
              <a:t>11/16/2021</a:t>
            </a:fld>
            <a:endParaRPr lang="en-US" dirty="0"/>
          </a:p>
        </p:txBody>
      </p:sp>
      <p:sp>
        <p:nvSpPr>
          <p:cNvPr id="5" name="Slide Number Placeholder 4">
            <a:extLst>
              <a:ext uri="{FF2B5EF4-FFF2-40B4-BE49-F238E27FC236}">
                <a16:creationId xmlns:a16="http://schemas.microsoft.com/office/drawing/2014/main" id="{3CB632EF-EB72-4DDD-9923-8DBAD9BF85CC}"/>
              </a:ext>
            </a:extLst>
          </p:cNvPr>
          <p:cNvSpPr>
            <a:spLocks noGrp="1"/>
          </p:cNvSpPr>
          <p:nvPr>
            <p:ph type="sldNum" sz="quarter" idx="12"/>
          </p:nvPr>
        </p:nvSpPr>
        <p:spPr/>
        <p:txBody>
          <a:bodyPr/>
          <a:lstStyle/>
          <a:p>
            <a:fld id="{4FAB73BC-B049-4115-A692-8D63A059BFB8}" type="slidenum">
              <a:rPr lang="en-US" smtClean="0"/>
              <a:t>3</a:t>
            </a:fld>
            <a:endParaRPr lang="en-US" dirty="0"/>
          </a:p>
        </p:txBody>
      </p:sp>
      <p:sp>
        <p:nvSpPr>
          <p:cNvPr id="67" name="TextBox 66">
            <a:extLst>
              <a:ext uri="{FF2B5EF4-FFF2-40B4-BE49-F238E27FC236}">
                <a16:creationId xmlns:a16="http://schemas.microsoft.com/office/drawing/2014/main" id="{A06AD697-743B-465A-8AC2-0D26C29BB921}"/>
              </a:ext>
            </a:extLst>
          </p:cNvPr>
          <p:cNvSpPr txBox="1"/>
          <p:nvPr/>
        </p:nvSpPr>
        <p:spPr>
          <a:xfrm>
            <a:off x="4974895" y="930615"/>
            <a:ext cx="6197007" cy="35508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68630" indent="-285750">
              <a:lnSpc>
                <a:spcPct val="110000"/>
              </a:lnSpc>
              <a:spcBef>
                <a:spcPts val="400"/>
              </a:spcBef>
              <a:spcAft>
                <a:spcPts val="400"/>
              </a:spcAft>
              <a:buFont typeface="Wingdings"/>
              <a:buChar char="v"/>
            </a:pPr>
            <a:endParaRPr lang="en-US" sz="2000" b="1" dirty="0"/>
          </a:p>
        </p:txBody>
      </p:sp>
      <p:sp>
        <p:nvSpPr>
          <p:cNvPr id="29" name="TextBox 28">
            <a:extLst>
              <a:ext uri="{FF2B5EF4-FFF2-40B4-BE49-F238E27FC236}">
                <a16:creationId xmlns:a16="http://schemas.microsoft.com/office/drawing/2014/main" id="{52F0498B-4C29-448C-9D6E-EA11FED09051}"/>
              </a:ext>
            </a:extLst>
          </p:cNvPr>
          <p:cNvSpPr txBox="1"/>
          <p:nvPr/>
        </p:nvSpPr>
        <p:spPr>
          <a:xfrm>
            <a:off x="5183830" y="869163"/>
            <a:ext cx="6197007" cy="431282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82880">
              <a:lnSpc>
                <a:spcPct val="110000"/>
              </a:lnSpc>
              <a:spcBef>
                <a:spcPts val="400"/>
              </a:spcBef>
              <a:spcAft>
                <a:spcPts val="400"/>
              </a:spcAft>
              <a:buFont typeface="Arial" panose="020B0604020202020204" pitchFamily="34" charset="0"/>
            </a:pPr>
            <a:endParaRPr lang="en-US" sz="2000" b="1" dirty="0">
              <a:solidFill>
                <a:schemeClr val="tx1">
                  <a:lumMod val="85000"/>
                  <a:lumOff val="15000"/>
                </a:schemeClr>
              </a:solidFill>
            </a:endParaRPr>
          </a:p>
        </p:txBody>
      </p:sp>
      <p:sp>
        <p:nvSpPr>
          <p:cNvPr id="69" name="TextBox 68">
            <a:extLst>
              <a:ext uri="{FF2B5EF4-FFF2-40B4-BE49-F238E27FC236}">
                <a16:creationId xmlns:a16="http://schemas.microsoft.com/office/drawing/2014/main" id="{5EE19DEB-90E7-4904-ABD2-3EA13AE45ADF}"/>
              </a:ext>
            </a:extLst>
          </p:cNvPr>
          <p:cNvSpPr txBox="1"/>
          <p:nvPr/>
        </p:nvSpPr>
        <p:spPr>
          <a:xfrm>
            <a:off x="1440014" y="3349323"/>
            <a:ext cx="3203877" cy="631975"/>
          </a:xfrm>
          <a:prstGeom prst="rect">
            <a:avLst/>
          </a:prstGeom>
        </p:spPr>
        <p:txBody>
          <a:bodyPr lIns="91440" tIns="45720" rIns="91440" bIns="45720" anchor="t">
            <a:normAutofit/>
          </a:bodyPr>
          <a:lstStyle/>
          <a:p>
            <a:endParaRPr lang="en-US" dirty="0"/>
          </a:p>
        </p:txBody>
      </p:sp>
      <p:sp>
        <p:nvSpPr>
          <p:cNvPr id="7" name="TextBox 6">
            <a:extLst>
              <a:ext uri="{FF2B5EF4-FFF2-40B4-BE49-F238E27FC236}">
                <a16:creationId xmlns:a16="http://schemas.microsoft.com/office/drawing/2014/main" id="{F1344704-807C-4F13-8214-3DC8CA4BE952}"/>
              </a:ext>
            </a:extLst>
          </p:cNvPr>
          <p:cNvSpPr txBox="1"/>
          <p:nvPr/>
        </p:nvSpPr>
        <p:spPr>
          <a:xfrm>
            <a:off x="107988" y="1376518"/>
            <a:ext cx="6135328"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200" b="1" dirty="0">
                <a:latin typeface="Selawik Semibold"/>
                <a:ea typeface="Segoe UI Symbol"/>
                <a:cs typeface="+mn-lt"/>
              </a:rPr>
              <a:t>Fall detection is a major challenge in the public healthcare domain, especially for the babies and elderly as the decline of their physical fitness, and timely and reliable surveillance is necessary to mitigate the negative effects of falls. </a:t>
            </a:r>
          </a:p>
          <a:p>
            <a:pPr marL="342900" indent="-342900">
              <a:buFont typeface="Wingdings"/>
              <a:buChar char="Ø"/>
            </a:pPr>
            <a:endParaRPr lang="en-US" sz="2200" b="1" dirty="0">
              <a:latin typeface="Selawik Semibold"/>
              <a:ea typeface="Segoe UI Symbol"/>
              <a:cs typeface="+mn-lt"/>
            </a:endParaRPr>
          </a:p>
          <a:p>
            <a:pPr marL="342900" indent="-342900">
              <a:buFont typeface="Wingdings"/>
              <a:buChar char="Ø"/>
            </a:pPr>
            <a:r>
              <a:rPr lang="en-US" sz="2200" b="1" dirty="0">
                <a:latin typeface="Selawik Semibold"/>
                <a:ea typeface="Segoe UI Symbol"/>
                <a:cs typeface="+mn-lt"/>
              </a:rPr>
              <a:t>Our system monitors the movements of human body, recognizes a fall from normal daily activities by an effective quaternion algorithm, and automatically sends request for help to the caregivers with the patient’s location</a:t>
            </a:r>
          </a:p>
          <a:p>
            <a:endParaRPr lang="en-US" sz="2200" b="1" dirty="0">
              <a:latin typeface="Selawik Semibold"/>
              <a:ea typeface="Segoe UI Symbol"/>
            </a:endParaRPr>
          </a:p>
        </p:txBody>
      </p:sp>
      <p:pic>
        <p:nvPicPr>
          <p:cNvPr id="4" name="Picture 3">
            <a:extLst>
              <a:ext uri="{FF2B5EF4-FFF2-40B4-BE49-F238E27FC236}">
                <a16:creationId xmlns:a16="http://schemas.microsoft.com/office/drawing/2014/main" id="{D6A0D301-F17C-4173-806D-06996ACE6C3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47530" y="1632742"/>
            <a:ext cx="4642242" cy="3784107"/>
          </a:xfrm>
          <a:prstGeom prst="rect">
            <a:avLst/>
          </a:prstGeom>
        </p:spPr>
      </p:pic>
    </p:spTree>
    <p:extLst>
      <p:ext uri="{BB962C8B-B14F-4D97-AF65-F5344CB8AC3E}">
        <p14:creationId xmlns:p14="http://schemas.microsoft.com/office/powerpoint/2010/main" val="277626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F10D12E-61E5-4A50-81F8-C61A6EC5378E}"/>
              </a:ext>
            </a:extLst>
          </p:cNvPr>
          <p:cNvSpPr>
            <a:spLocks noGrp="1"/>
          </p:cNvSpPr>
          <p:nvPr/>
        </p:nvSpPr>
        <p:spPr>
          <a:xfrm>
            <a:off x="603504" y="770467"/>
            <a:ext cx="3467051" cy="3352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a:lstStyle>
          <a:p>
            <a:pPr>
              <a:lnSpc>
                <a:spcPct val="80000"/>
              </a:lnSpc>
              <a:spcAft>
                <a:spcPts val="600"/>
              </a:spcAft>
            </a:pPr>
            <a:r>
              <a:rPr lang="en-US" sz="6000" b="1">
                <a:solidFill>
                  <a:schemeClr val="tx1"/>
                </a:solidFill>
              </a:rPr>
              <a:t>SYSTEM DESIGN  :</a:t>
            </a:r>
            <a:endParaRPr lang="en-US" sz="6000">
              <a:solidFill>
                <a:schemeClr val="tx1"/>
              </a:solidFill>
            </a:endParaRPr>
          </a:p>
        </p:txBody>
      </p:sp>
      <p:sp>
        <p:nvSpPr>
          <p:cNvPr id="24" name="Rectangle 22">
            <a:extLst>
              <a:ext uri="{FF2B5EF4-FFF2-40B4-BE49-F238E27FC236}">
                <a16:creationId xmlns:a16="http://schemas.microsoft.com/office/drawing/2014/main" id="{6A6BD6A8-E2F8-4FB8-9259-BBB587F39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48BD764-E2EB-4F3F-94B6-9CCBD34BE0E9}"/>
              </a:ext>
            </a:extLst>
          </p:cNvPr>
          <p:cNvPicPr>
            <a:picLocks noChangeAspect="1"/>
          </p:cNvPicPr>
          <p:nvPr/>
        </p:nvPicPr>
        <p:blipFill>
          <a:blip r:embed="rId2"/>
          <a:stretch>
            <a:fillRect/>
          </a:stretch>
        </p:blipFill>
        <p:spPr>
          <a:xfrm>
            <a:off x="5282520" y="2160865"/>
            <a:ext cx="6266016" cy="2522071"/>
          </a:xfrm>
          <a:prstGeom prst="rect">
            <a:avLst/>
          </a:prstGeom>
        </p:spPr>
      </p:pic>
      <p:sp>
        <p:nvSpPr>
          <p:cNvPr id="2" name="Date Placeholder 1">
            <a:extLst>
              <a:ext uri="{FF2B5EF4-FFF2-40B4-BE49-F238E27FC236}">
                <a16:creationId xmlns:a16="http://schemas.microsoft.com/office/drawing/2014/main" id="{21B5CFD9-89E1-4FA7-8796-1DC835C01A89}"/>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fld id="{09425B7B-C34E-470E-91C3-B75307100D83}" type="datetime1">
              <a:rPr lang="en-US" smtClean="0"/>
              <a:pPr>
                <a:lnSpc>
                  <a:spcPct val="90000"/>
                </a:lnSpc>
                <a:spcAft>
                  <a:spcPts val="600"/>
                </a:spcAft>
              </a:pPr>
              <a:t>11/16/2021</a:t>
            </a:fld>
            <a:endParaRPr lang="en-US"/>
          </a:p>
        </p:txBody>
      </p:sp>
      <p:sp>
        <p:nvSpPr>
          <p:cNvPr id="3" name="Slide Number Placeholder 2">
            <a:extLst>
              <a:ext uri="{FF2B5EF4-FFF2-40B4-BE49-F238E27FC236}">
                <a16:creationId xmlns:a16="http://schemas.microsoft.com/office/drawing/2014/main" id="{484F8950-A441-4220-A273-B55394D3D5FA}"/>
              </a:ext>
            </a:extLst>
          </p:cNvPr>
          <p:cNvSpPr>
            <a:spLocks noGrp="1"/>
          </p:cNvSpPr>
          <p:nvPr>
            <p:ph type="sldNum" sz="quarter" idx="12"/>
          </p:nvPr>
        </p:nvSpPr>
        <p:spPr>
          <a:xfrm>
            <a:off x="8763926" y="5876412"/>
            <a:ext cx="2926080" cy="1397039"/>
          </a:xfrm>
        </p:spPr>
        <p:txBody>
          <a:bodyPr vert="horz" lIns="91440" tIns="45720" rIns="91440" bIns="45720" rtlCol="0" anchor="b">
            <a:normAutofit/>
          </a:bodyPr>
          <a:lstStyle/>
          <a:p>
            <a:pPr>
              <a:lnSpc>
                <a:spcPct val="90000"/>
              </a:lnSpc>
              <a:spcAft>
                <a:spcPts val="600"/>
              </a:spcAft>
            </a:pPr>
            <a:fld id="{4FAB73BC-B049-4115-A692-8D63A059BFB8}" type="slidenum">
              <a:rPr lang="en-US" sz="9500">
                <a:solidFill>
                  <a:schemeClr val="accent1">
                    <a:alpha val="25000"/>
                  </a:schemeClr>
                </a:solidFill>
              </a:rPr>
              <a:pPr>
                <a:lnSpc>
                  <a:spcPct val="90000"/>
                </a:lnSpc>
                <a:spcAft>
                  <a:spcPts val="600"/>
                </a:spcAft>
              </a:pPr>
              <a:t>4</a:t>
            </a:fld>
            <a:endParaRPr lang="en-US" sz="9500">
              <a:solidFill>
                <a:schemeClr val="accent1">
                  <a:alpha val="25000"/>
                </a:schemeClr>
              </a:solidFill>
            </a:endParaRPr>
          </a:p>
        </p:txBody>
      </p:sp>
    </p:spTree>
    <p:extLst>
      <p:ext uri="{BB962C8B-B14F-4D97-AF65-F5344CB8AC3E}">
        <p14:creationId xmlns:p14="http://schemas.microsoft.com/office/powerpoint/2010/main" val="3837666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4994FFFA-F84C-4B3D-BB87-B4F03C4516B7}"/>
              </a:ext>
            </a:extLst>
          </p:cNvPr>
          <p:cNvPicPr>
            <a:picLocks noChangeAspect="1"/>
          </p:cNvPicPr>
          <p:nvPr/>
        </p:nvPicPr>
        <p:blipFill rotWithShape="1">
          <a:blip r:embed="rId3">
            <a:alphaModFix amt="15000"/>
          </a:blip>
          <a:srcRect l="1333"/>
          <a:stretch/>
        </p:blipFill>
        <p:spPr>
          <a:xfrm>
            <a:off x="0" y="10"/>
            <a:ext cx="12191980" cy="6857990"/>
          </a:xfrm>
          <a:prstGeom prst="rect">
            <a:avLst/>
          </a:prstGeom>
        </p:spPr>
      </p:pic>
      <p:sp>
        <p:nvSpPr>
          <p:cNvPr id="9" name="TextBox 8">
            <a:extLst>
              <a:ext uri="{FF2B5EF4-FFF2-40B4-BE49-F238E27FC236}">
                <a16:creationId xmlns:a16="http://schemas.microsoft.com/office/drawing/2014/main" id="{62A15C1B-DCF6-495E-83A3-665EE8D5E004}"/>
              </a:ext>
            </a:extLst>
          </p:cNvPr>
          <p:cNvSpPr txBox="1"/>
          <p:nvPr/>
        </p:nvSpPr>
        <p:spPr>
          <a:xfrm flipH="1">
            <a:off x="703481" y="5422832"/>
            <a:ext cx="10785038" cy="369332"/>
          </a:xfrm>
          <a:prstGeom prst="rect">
            <a:avLst/>
          </a:prstGeom>
          <a:noFill/>
        </p:spPr>
        <p:txBody>
          <a:bodyPr wrap="square" rtlCol="0">
            <a:spAutoFit/>
          </a:bodyPr>
          <a:lstStyle/>
          <a:p>
            <a:endParaRPr lang="en-IN" b="1" dirty="0">
              <a:latin typeface="Selawik Semibold" panose="020B0702040204020203" pitchFamily="34" charset="0"/>
            </a:endParaRPr>
          </a:p>
        </p:txBody>
      </p:sp>
      <p:sp>
        <p:nvSpPr>
          <p:cNvPr id="3" name="Date Placeholder 2">
            <a:extLst>
              <a:ext uri="{FF2B5EF4-FFF2-40B4-BE49-F238E27FC236}">
                <a16:creationId xmlns:a16="http://schemas.microsoft.com/office/drawing/2014/main" id="{A93A3E5C-857E-4E13-8C61-0362D10E8E55}"/>
              </a:ext>
            </a:extLst>
          </p:cNvPr>
          <p:cNvSpPr>
            <a:spLocks noGrp="1"/>
          </p:cNvSpPr>
          <p:nvPr>
            <p:ph type="dt" sz="half" idx="10"/>
          </p:nvPr>
        </p:nvSpPr>
        <p:spPr/>
        <p:txBody>
          <a:bodyPr/>
          <a:lstStyle/>
          <a:p>
            <a:fld id="{7A4BE3D3-F4BA-4E8A-B38E-6B700A79EF74}" type="datetime1">
              <a:rPr lang="en-US" smtClean="0"/>
              <a:t>11/16/2021</a:t>
            </a:fld>
            <a:endParaRPr lang="en-US" dirty="0"/>
          </a:p>
        </p:txBody>
      </p:sp>
      <p:sp>
        <p:nvSpPr>
          <p:cNvPr id="4" name="Slide Number Placeholder 3">
            <a:extLst>
              <a:ext uri="{FF2B5EF4-FFF2-40B4-BE49-F238E27FC236}">
                <a16:creationId xmlns:a16="http://schemas.microsoft.com/office/drawing/2014/main" id="{4DEBDB2D-3DF3-4271-A367-812C5A159BFA}"/>
              </a:ext>
            </a:extLst>
          </p:cNvPr>
          <p:cNvSpPr>
            <a:spLocks noGrp="1"/>
          </p:cNvSpPr>
          <p:nvPr>
            <p:ph type="sldNum" sz="quarter" idx="12"/>
          </p:nvPr>
        </p:nvSpPr>
        <p:spPr/>
        <p:txBody>
          <a:bodyPr/>
          <a:lstStyle/>
          <a:p>
            <a:fld id="{4FAB73BC-B049-4115-A692-8D63A059BFB8}" type="slidenum">
              <a:rPr lang="en-US" smtClean="0"/>
              <a:t>5</a:t>
            </a:fld>
            <a:endParaRPr lang="en-US" dirty="0"/>
          </a:p>
        </p:txBody>
      </p:sp>
      <p:sp>
        <p:nvSpPr>
          <p:cNvPr id="39" name="TextBox 38">
            <a:extLst>
              <a:ext uri="{FF2B5EF4-FFF2-40B4-BE49-F238E27FC236}">
                <a16:creationId xmlns:a16="http://schemas.microsoft.com/office/drawing/2014/main" id="{641FFC5C-62F0-4180-8903-BEF8BC747AF4}"/>
              </a:ext>
            </a:extLst>
          </p:cNvPr>
          <p:cNvSpPr txBox="1"/>
          <p:nvPr/>
        </p:nvSpPr>
        <p:spPr>
          <a:xfrm flipH="1">
            <a:off x="-1" y="409490"/>
            <a:ext cx="5078027" cy="461665"/>
          </a:xfrm>
          <a:prstGeom prst="rect">
            <a:avLst/>
          </a:prstGeom>
          <a:noFill/>
        </p:spPr>
        <p:txBody>
          <a:bodyPr wrap="square" rtlCol="0">
            <a:spAutoFit/>
          </a:bodyPr>
          <a:lstStyle/>
          <a:p>
            <a:r>
              <a:rPr lang="en-US" sz="2400" b="1" dirty="0">
                <a:solidFill>
                  <a:srgbClr val="92D050"/>
                </a:solidFill>
                <a:latin typeface="Verdana" panose="020B0604030504040204" pitchFamily="34" charset="0"/>
                <a:ea typeface="Verdana" panose="020B0604030504040204" pitchFamily="34" charset="0"/>
              </a:rPr>
              <a:t>IMPLEMENTATION:</a:t>
            </a:r>
            <a:endParaRPr lang="en-IN" sz="2400" b="1" dirty="0">
              <a:solidFill>
                <a:srgbClr val="92D050"/>
              </a:solidFill>
              <a:latin typeface="Verdana" panose="020B0604030504040204" pitchFamily="34" charset="0"/>
              <a:ea typeface="Verdana" panose="020B0604030504040204" pitchFamily="34" charset="0"/>
            </a:endParaRPr>
          </a:p>
        </p:txBody>
      </p:sp>
      <p:sp>
        <p:nvSpPr>
          <p:cNvPr id="42" name="Content Placeholder 2">
            <a:extLst>
              <a:ext uri="{FF2B5EF4-FFF2-40B4-BE49-F238E27FC236}">
                <a16:creationId xmlns:a16="http://schemas.microsoft.com/office/drawing/2014/main" id="{1F1953E1-34A7-46B4-A769-909FDCEF8AE4}"/>
              </a:ext>
            </a:extLst>
          </p:cNvPr>
          <p:cNvSpPr>
            <a:spLocks noGrp="1"/>
          </p:cNvSpPr>
          <p:nvPr/>
        </p:nvSpPr>
        <p:spPr>
          <a:xfrm>
            <a:off x="752475" y="1074680"/>
            <a:ext cx="10753725" cy="6921250"/>
          </a:xfrm>
          <a:prstGeom prst="rect">
            <a:avLst/>
          </a:prstGeom>
        </p:spPr>
        <p:txBody>
          <a:bodyPr vert="horz" lIns="91440" tIns="45720" rIns="91440" bIns="45720" rtlCol="0" anchor="t">
            <a:normAutofit fontScale="550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a:lstStyle>
          <a:p>
            <a:pPr algn="just">
              <a:buFont typeface="Wingdings" panose="05000000000000000000" pitchFamily="2" charset="2"/>
              <a:buChar char="Ø"/>
            </a:pPr>
            <a:r>
              <a:rPr lang="en-US" sz="3800" b="1" i="0" dirty="0">
                <a:solidFill>
                  <a:schemeClr val="tx1"/>
                </a:solidFill>
                <a:effectLst/>
                <a:latin typeface="Selawik Semibold" panose="020B0702040204020203" pitchFamily="34" charset="0"/>
                <a:cs typeface="Segoe UI Semibold" panose="020B0702040204020203" pitchFamily="34" charset="0"/>
              </a:rPr>
              <a:t>A wearable device is placed on human’s wrist. The system can detect the elderly’s falling by acceleration analysis. Then it will get the elderly’s geographic position and send fall alarm short message to caregivers. So the elderly who has fallen can get timely help to minimize the negative influence.</a:t>
            </a:r>
          </a:p>
          <a:p>
            <a:pPr algn="just">
              <a:buFont typeface="Wingdings" panose="05000000000000000000" pitchFamily="2" charset="2"/>
              <a:buChar char="Ø"/>
            </a:pPr>
            <a:endParaRPr lang="en-US" sz="3800" b="1" i="0" dirty="0">
              <a:solidFill>
                <a:schemeClr val="tx1"/>
              </a:solidFill>
              <a:effectLst/>
              <a:latin typeface="Selawik Semibold" panose="020B0702040204020203" pitchFamily="34" charset="0"/>
              <a:cs typeface="Segoe UI Semibold" panose="020B0702040204020203" pitchFamily="34" charset="0"/>
            </a:endParaRPr>
          </a:p>
          <a:p>
            <a:pPr algn="just">
              <a:buFont typeface="Wingdings" panose="05000000000000000000" pitchFamily="2" charset="2"/>
              <a:buChar char="Ø"/>
            </a:pPr>
            <a:endParaRPr lang="en-US" sz="3800" b="1" i="0" dirty="0">
              <a:solidFill>
                <a:schemeClr val="tx1"/>
              </a:solidFill>
              <a:effectLst/>
              <a:latin typeface="Selawik Semibold" panose="020B0702040204020203" pitchFamily="34" charset="0"/>
              <a:cs typeface="Segoe UI Semibold" panose="020B0702040204020203" pitchFamily="34" charset="0"/>
            </a:endParaRPr>
          </a:p>
          <a:p>
            <a:pPr algn="just">
              <a:buFont typeface="Wingdings" panose="05000000000000000000" pitchFamily="2" charset="2"/>
              <a:buChar char="Ø"/>
            </a:pPr>
            <a:endParaRPr lang="en-US" sz="3800" b="1" i="0" dirty="0">
              <a:solidFill>
                <a:schemeClr val="tx1"/>
              </a:solidFill>
              <a:effectLst/>
              <a:latin typeface="Selawik Semibold" panose="020B0702040204020203" pitchFamily="34" charset="0"/>
              <a:cs typeface="Segoe UI Semibold" panose="020B0702040204020203" pitchFamily="34" charset="0"/>
            </a:endParaRPr>
          </a:p>
          <a:p>
            <a:pPr algn="just">
              <a:buFont typeface="Wingdings" panose="05000000000000000000" pitchFamily="2" charset="2"/>
              <a:buChar char="Ø"/>
            </a:pPr>
            <a:endParaRPr lang="en-US" sz="3800" b="1" dirty="0">
              <a:solidFill>
                <a:schemeClr val="tx1"/>
              </a:solidFill>
              <a:latin typeface="Selawik Semibold" panose="020B0702040204020203" pitchFamily="34" charset="0"/>
              <a:cs typeface="Segoe UI Semibold" panose="020B0702040204020203" pitchFamily="34" charset="0"/>
            </a:endParaRPr>
          </a:p>
          <a:p>
            <a:pPr algn="just">
              <a:buFont typeface="Wingdings" panose="05000000000000000000" pitchFamily="2" charset="2"/>
              <a:buChar char="Ø"/>
            </a:pPr>
            <a:endParaRPr lang="en-US" sz="3800" b="1" i="0" dirty="0">
              <a:solidFill>
                <a:schemeClr val="tx1"/>
              </a:solidFill>
              <a:effectLst/>
              <a:latin typeface="Selawik Semibold" panose="020B0702040204020203" pitchFamily="34" charset="0"/>
              <a:cs typeface="Segoe UI Semibold" panose="020B0702040204020203" pitchFamily="34" charset="0"/>
            </a:endParaRPr>
          </a:p>
          <a:p>
            <a:pPr algn="just">
              <a:buFont typeface="Wingdings" panose="05000000000000000000" pitchFamily="2" charset="2"/>
              <a:buChar char="Ø"/>
            </a:pPr>
            <a:endParaRPr lang="en-US" sz="3800" b="1" dirty="0">
              <a:solidFill>
                <a:schemeClr val="tx1"/>
              </a:solidFill>
              <a:latin typeface="Selawik Semibold" panose="020B0702040204020203" pitchFamily="34" charset="0"/>
              <a:cs typeface="Segoe UI Semibold" panose="020B0702040204020203" pitchFamily="34" charset="0"/>
            </a:endParaRPr>
          </a:p>
          <a:p>
            <a:pPr algn="just">
              <a:buFont typeface="Wingdings" panose="05000000000000000000" pitchFamily="2" charset="2"/>
              <a:buChar char="Ø"/>
            </a:pPr>
            <a:endParaRPr lang="en-US" sz="3800" b="1" i="0" dirty="0">
              <a:solidFill>
                <a:schemeClr val="tx1"/>
              </a:solidFill>
              <a:effectLst/>
              <a:latin typeface="Selawik Semibold" panose="020B0702040204020203" pitchFamily="34" charset="0"/>
              <a:cs typeface="Segoe UI Semibold" panose="020B0702040204020203" pitchFamily="34" charset="0"/>
            </a:endParaRPr>
          </a:p>
          <a:p>
            <a:pPr algn="just">
              <a:buFont typeface="Wingdings" panose="05000000000000000000" pitchFamily="2" charset="2"/>
              <a:buChar char="Ø"/>
            </a:pPr>
            <a:endParaRPr lang="en-US" sz="3800" b="1" i="0" dirty="0">
              <a:solidFill>
                <a:schemeClr val="tx1"/>
              </a:solidFill>
              <a:effectLst/>
              <a:latin typeface="Selawik Semibold" panose="020B0702040204020203" pitchFamily="34" charset="0"/>
              <a:cs typeface="Segoe UI Semibold" panose="020B0702040204020203" pitchFamily="34" charset="0"/>
            </a:endParaRPr>
          </a:p>
          <a:p>
            <a:pPr algn="just">
              <a:buFont typeface="Wingdings" panose="05000000000000000000" pitchFamily="2" charset="2"/>
              <a:buChar char="Ø"/>
            </a:pPr>
            <a:endParaRPr lang="en-US" sz="3800" b="1" i="0" dirty="0">
              <a:solidFill>
                <a:schemeClr val="tx1"/>
              </a:solidFill>
              <a:effectLst/>
              <a:latin typeface="Selawik Semibold" panose="020B0702040204020203" pitchFamily="34" charset="0"/>
              <a:cs typeface="Segoe UI Semibold" panose="020B0702040204020203" pitchFamily="34" charset="0"/>
            </a:endParaRPr>
          </a:p>
          <a:p>
            <a:pPr algn="just">
              <a:buFont typeface="Wingdings" panose="05000000000000000000" pitchFamily="2" charset="2"/>
              <a:buChar char="Ø"/>
            </a:pPr>
            <a:r>
              <a:rPr lang="en-US" sz="3800" b="1" i="0" dirty="0">
                <a:solidFill>
                  <a:schemeClr val="tx1"/>
                </a:solidFill>
                <a:effectLst/>
                <a:latin typeface="Selawik Semibold" panose="020B0702040204020203" pitchFamily="34" charset="0"/>
              </a:rPr>
              <a:t>Each hardware component of the wearable device is working under low voltage and the detection algorithm does not need complex calculation resource, so the power consumption of the whole device is quite low. A 1200 </a:t>
            </a:r>
            <a:r>
              <a:rPr lang="en-US" sz="3800" b="1" i="0" dirty="0" err="1">
                <a:solidFill>
                  <a:schemeClr val="tx1"/>
                </a:solidFill>
                <a:effectLst/>
                <a:latin typeface="Selawik Semibold" panose="020B0702040204020203" pitchFamily="34" charset="0"/>
              </a:rPr>
              <a:t>mAh</a:t>
            </a:r>
            <a:r>
              <a:rPr lang="en-US" sz="3800" b="1" i="0" dirty="0">
                <a:solidFill>
                  <a:schemeClr val="tx1"/>
                </a:solidFill>
                <a:effectLst/>
                <a:latin typeface="Selawik Semibold" panose="020B0702040204020203" pitchFamily="34" charset="0"/>
              </a:rPr>
              <a:t>, 3.7 V polymer lithium battery is quite enough to provide the need of the wearable device for a couple of days.</a:t>
            </a:r>
            <a:endParaRPr lang="en-IN" sz="3800" b="1" dirty="0">
              <a:solidFill>
                <a:schemeClr val="tx1"/>
              </a:solidFill>
              <a:latin typeface="Selawik Semibold" panose="020B0702040204020203" pitchFamily="34" charset="0"/>
            </a:endParaRPr>
          </a:p>
          <a:p>
            <a:pPr algn="just">
              <a:buFont typeface="Wingdings" panose="05000000000000000000" pitchFamily="2" charset="2"/>
              <a:buChar char="Ø"/>
            </a:pPr>
            <a:endParaRPr lang="en-US" sz="2600" b="1" i="0" dirty="0">
              <a:solidFill>
                <a:schemeClr val="tx1"/>
              </a:solidFill>
              <a:effectLst/>
              <a:latin typeface="Selawik Semibold" panose="020B0702040204020203" pitchFamily="34" charset="0"/>
              <a:cs typeface="Segoe UI Semibold" panose="020B0702040204020203" pitchFamily="34" charset="0"/>
            </a:endParaRPr>
          </a:p>
          <a:p>
            <a:pPr>
              <a:buFont typeface="Wingdings" panose="05000000000000000000" pitchFamily="2" charset="2"/>
              <a:buChar char="Ø"/>
            </a:pPr>
            <a:br>
              <a:rPr lang="en-US" sz="2000" b="1" i="0" dirty="0">
                <a:solidFill>
                  <a:schemeClr val="tx1"/>
                </a:solidFill>
                <a:effectLst/>
                <a:latin typeface="Segoe UI Semibold" panose="020B0702040204020203" pitchFamily="34" charset="0"/>
                <a:cs typeface="Segoe UI Semibold" panose="020B0702040204020203" pitchFamily="34" charset="0"/>
              </a:rPr>
            </a:br>
            <a:br>
              <a:rPr lang="en-US" b="0" i="0" dirty="0">
                <a:solidFill>
                  <a:srgbClr val="222222"/>
                </a:solidFill>
                <a:effectLst/>
                <a:latin typeface="Verdana" panose="020B0604030504040204" pitchFamily="34" charset="0"/>
              </a:rPr>
            </a:br>
            <a:endParaRPr lang="en-US" b="1" dirty="0">
              <a:solidFill>
                <a:schemeClr val="tx1"/>
              </a:solidFill>
              <a:cs typeface="Calibri Light"/>
            </a:endParaRPr>
          </a:p>
        </p:txBody>
      </p:sp>
      <p:pic>
        <p:nvPicPr>
          <p:cNvPr id="22" name="Picture 21">
            <a:extLst>
              <a:ext uri="{FF2B5EF4-FFF2-40B4-BE49-F238E27FC236}">
                <a16:creationId xmlns:a16="http://schemas.microsoft.com/office/drawing/2014/main" id="{81ED6D27-FE2A-4C13-9BEF-A4A31734DE5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13717" y="2023248"/>
            <a:ext cx="4927107" cy="3214811"/>
          </a:xfrm>
          <a:prstGeom prst="rect">
            <a:avLst/>
          </a:prstGeom>
        </p:spPr>
      </p:pic>
    </p:spTree>
    <p:extLst>
      <p:ext uri="{BB962C8B-B14F-4D97-AF65-F5344CB8AC3E}">
        <p14:creationId xmlns:p14="http://schemas.microsoft.com/office/powerpoint/2010/main" val="3248069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20" descr="Background pattern&#10;&#10;Description automatically generated">
            <a:extLst>
              <a:ext uri="{FF2B5EF4-FFF2-40B4-BE49-F238E27FC236}">
                <a16:creationId xmlns:a16="http://schemas.microsoft.com/office/drawing/2014/main" id="{D7B47B6B-0343-423F-A3DE-072F5D053297}"/>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r="13777" b="-1"/>
          <a:stretch/>
        </p:blipFill>
        <p:spPr>
          <a:xfrm>
            <a:off x="0" y="0"/>
            <a:ext cx="12191980" cy="6857990"/>
          </a:xfrm>
          <a:prstGeom prst="rect">
            <a:avLst/>
          </a:prstGeom>
        </p:spPr>
      </p:pic>
      <p:sp>
        <p:nvSpPr>
          <p:cNvPr id="6" name="Title 5">
            <a:extLst>
              <a:ext uri="{FF2B5EF4-FFF2-40B4-BE49-F238E27FC236}">
                <a16:creationId xmlns:a16="http://schemas.microsoft.com/office/drawing/2014/main" id="{7901FEF9-E8D6-49EE-9580-89F6D1A346F2}"/>
              </a:ext>
            </a:extLst>
          </p:cNvPr>
          <p:cNvSpPr>
            <a:spLocks noGrp="1"/>
          </p:cNvSpPr>
          <p:nvPr>
            <p:ph type="title"/>
          </p:nvPr>
        </p:nvSpPr>
        <p:spPr>
          <a:xfrm>
            <a:off x="215814" y="-130383"/>
            <a:ext cx="10772775" cy="1658198"/>
          </a:xfrm>
        </p:spPr>
        <p:txBody>
          <a:bodyPr>
            <a:normAutofit/>
          </a:bodyPr>
          <a:lstStyle/>
          <a:p>
            <a:r>
              <a:rPr lang="en-US" b="1" dirty="0">
                <a:solidFill>
                  <a:srgbClr val="FFFF00"/>
                </a:solidFill>
                <a:cs typeface="Calibri Light"/>
              </a:rPr>
              <a:t>Components:</a:t>
            </a:r>
          </a:p>
        </p:txBody>
      </p:sp>
      <p:sp>
        <p:nvSpPr>
          <p:cNvPr id="25" name="Content Placeholder 24">
            <a:extLst>
              <a:ext uri="{FF2B5EF4-FFF2-40B4-BE49-F238E27FC236}">
                <a16:creationId xmlns:a16="http://schemas.microsoft.com/office/drawing/2014/main" id="{AE54A230-02C0-42FE-87A0-0A8255CE1682}"/>
              </a:ext>
            </a:extLst>
          </p:cNvPr>
          <p:cNvSpPr>
            <a:spLocks noGrp="1"/>
          </p:cNvSpPr>
          <p:nvPr>
            <p:ph idx="1"/>
          </p:nvPr>
        </p:nvSpPr>
        <p:spPr>
          <a:xfrm>
            <a:off x="134923" y="698716"/>
            <a:ext cx="7826678" cy="5925835"/>
          </a:xfrm>
        </p:spPr>
        <p:txBody>
          <a:bodyPr vert="horz" lIns="91440" tIns="45720" rIns="91440" bIns="45720" rtlCol="0" anchor="t">
            <a:normAutofit/>
          </a:bodyPr>
          <a:lstStyle/>
          <a:p>
            <a:pPr algn="just"/>
            <a:r>
              <a:rPr lang="en-US" sz="16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p>
          <a:p>
            <a:pPr algn="just"/>
            <a:r>
              <a:rPr lang="en-US" sz="2000" b="1" dirty="0">
                <a:solidFill>
                  <a:srgbClr val="00B0F0"/>
                </a:solidFill>
                <a:latin typeface="Verdana" panose="020B0604030504040204" pitchFamily="34" charset="0"/>
                <a:ea typeface="Verdana" panose="020B0604030504040204" pitchFamily="34" charset="0"/>
                <a:cs typeface="Times New Roman" panose="02020603050405020304" pitchFamily="18" charset="0"/>
              </a:rPr>
              <a:t>Accelerometer</a:t>
            </a:r>
            <a:r>
              <a:rPr lang="en-US" sz="2000" dirty="0">
                <a:solidFill>
                  <a:srgbClr val="00B0F0"/>
                </a:solidFill>
                <a:latin typeface="Verdana" panose="020B0604030504040204" pitchFamily="34" charset="0"/>
                <a:ea typeface="Verdana" panose="020B0604030504040204" pitchFamily="34" charset="0"/>
                <a:cs typeface="Times New Roman" panose="02020603050405020304" pitchFamily="18" charset="0"/>
              </a:rPr>
              <a:t>:</a:t>
            </a:r>
            <a:endParaRPr lang="en-US" sz="1600" dirty="0">
              <a:solidFill>
                <a:srgbClr val="00B0F0"/>
              </a:solidFill>
              <a:latin typeface="Verdana" panose="020B0604030504040204" pitchFamily="34" charset="0"/>
              <a:ea typeface="Verdana" panose="020B0604030504040204" pitchFamily="34" charset="0"/>
              <a:cs typeface="Times New Roman" panose="02020603050405020304" pitchFamily="18" charset="0"/>
            </a:endParaRPr>
          </a:p>
          <a:p>
            <a:pPr algn="just"/>
            <a:r>
              <a:rPr lang="en-US" sz="1600" b="1" dirty="0">
                <a:solidFill>
                  <a:schemeClr val="tx1"/>
                </a:solidFill>
                <a:latin typeface="Verdana" panose="020B0604030504040204" pitchFamily="34" charset="0"/>
                <a:ea typeface="Verdana" panose="020B0604030504040204" pitchFamily="34" charset="0"/>
                <a:cs typeface="Times New Roman" panose="02020603050405020304" pitchFamily="18" charset="0"/>
              </a:rPr>
              <a:t>             The accelerometer works on the movement or the vibration of the body. It can even sense the vibration in micro-scale. It senses the vibration and converts the vibration into the piezoelectric effect.</a:t>
            </a:r>
            <a:r>
              <a:rPr lang="en-US" sz="1600" b="1" dirty="0">
                <a:solidFill>
                  <a:srgbClr val="FF0000"/>
                </a:solidFill>
                <a:latin typeface="Verdana" panose="020B0604030504040204" pitchFamily="34" charset="0"/>
                <a:ea typeface="Verdana" panose="020B0604030504040204" pitchFamily="34" charset="0"/>
                <a:cs typeface="Times New Roman" panose="02020603050405020304" pitchFamily="18" charset="0"/>
              </a:rPr>
              <a:t> (Ability of materials to generate electric charge.)</a:t>
            </a:r>
          </a:p>
          <a:p>
            <a:pPr algn="just"/>
            <a:endParaRPr lang="en-US" sz="1600" b="1"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a:p>
            <a:pPr marL="0" indent="0" algn="just">
              <a:buNone/>
            </a:pPr>
            <a:endParaRPr lang="en-US" sz="1600" b="1"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a:p>
            <a:pPr algn="just"/>
            <a:r>
              <a:rPr lang="en-US" sz="2000" b="1" dirty="0">
                <a:solidFill>
                  <a:srgbClr val="00B0F0"/>
                </a:solidFill>
                <a:latin typeface="Verdana" panose="020B0604030504040204" pitchFamily="34" charset="0"/>
                <a:ea typeface="Verdana" panose="020B0604030504040204" pitchFamily="34" charset="0"/>
                <a:cs typeface="Times New Roman" panose="02020603050405020304" pitchFamily="18" charset="0"/>
              </a:rPr>
              <a:t>Node MCU:</a:t>
            </a:r>
          </a:p>
          <a:p>
            <a:pPr lvl="3" algn="just"/>
            <a:r>
              <a:rPr lang="en-US" sz="1000" b="1" dirty="0">
                <a:solidFill>
                  <a:srgbClr val="FF0000"/>
                </a:solidFill>
                <a:latin typeface="Verdana" panose="020B0604030504040204" pitchFamily="34" charset="0"/>
                <a:ea typeface="Verdana" panose="020B0604030504040204" pitchFamily="34" charset="0"/>
                <a:cs typeface="Times New Roman" panose="02020603050405020304" pitchFamily="18" charset="0"/>
              </a:rPr>
              <a:t>    </a:t>
            </a:r>
          </a:p>
          <a:p>
            <a:pPr marL="0" lvl="4" indent="0" algn="just">
              <a:buNone/>
            </a:pPr>
            <a:r>
              <a:rPr lang="en-US" sz="1000" b="1" dirty="0">
                <a:solidFill>
                  <a:srgbClr val="FF0000"/>
                </a:solidFill>
                <a:latin typeface="Verdana" panose="020B0604030504040204" pitchFamily="34" charset="0"/>
                <a:ea typeface="Verdana" panose="020B0604030504040204" pitchFamily="34" charset="0"/>
                <a:cs typeface="Times New Roman" panose="02020603050405020304" pitchFamily="18" charset="0"/>
              </a:rPr>
              <a:t>	</a:t>
            </a:r>
            <a:r>
              <a:rPr lang="en-US" sz="1600" b="1" dirty="0">
                <a:solidFill>
                  <a:schemeClr val="tx1"/>
                </a:solidFill>
                <a:latin typeface="Verdana" panose="020B0604030504040204" pitchFamily="34" charset="0"/>
                <a:ea typeface="Verdana" panose="020B0604030504040204" pitchFamily="34" charset="0"/>
                <a:cs typeface="Times New Roman" panose="02020603050405020304" pitchFamily="18" charset="0"/>
              </a:rPr>
              <a:t>    Node MCU is a low cost open source which initially included firmware which runs on ESP8266 </a:t>
            </a:r>
            <a:r>
              <a:rPr lang="en-US" sz="1600" b="1" dirty="0" err="1">
                <a:solidFill>
                  <a:schemeClr val="tx1"/>
                </a:solidFill>
                <a:latin typeface="Verdana" panose="020B0604030504040204" pitchFamily="34" charset="0"/>
                <a:ea typeface="Verdana" panose="020B0604030504040204" pitchFamily="34" charset="0"/>
                <a:cs typeface="Times New Roman" panose="02020603050405020304" pitchFamily="18" charset="0"/>
              </a:rPr>
              <a:t>wifi</a:t>
            </a:r>
            <a:r>
              <a:rPr lang="en-US" sz="1600" b="1" dirty="0">
                <a:solidFill>
                  <a:schemeClr val="tx1"/>
                </a:solidFill>
                <a:latin typeface="Verdana" panose="020B0604030504040204" pitchFamily="34" charset="0"/>
                <a:ea typeface="Verdana" panose="020B0604030504040204" pitchFamily="34" charset="0"/>
                <a:cs typeface="Times New Roman" panose="02020603050405020304" pitchFamily="18" charset="0"/>
              </a:rPr>
              <a:t> SoC and hardware which was based on ESP12 module.</a:t>
            </a:r>
          </a:p>
          <a:p>
            <a:pPr algn="just"/>
            <a:r>
              <a:rPr lang="en-US" sz="1600" b="1" dirty="0">
                <a:solidFill>
                  <a:schemeClr val="tx1"/>
                </a:solidFill>
                <a:latin typeface="Verdana" panose="020B0604030504040204" pitchFamily="34" charset="0"/>
                <a:ea typeface="Verdana" panose="020B0604030504040204" pitchFamily="34" charset="0"/>
                <a:cs typeface="Times New Roman" panose="02020603050405020304" pitchFamily="18" charset="0"/>
              </a:rPr>
              <a:t> </a:t>
            </a:r>
          </a:p>
          <a:p>
            <a:pPr algn="just"/>
            <a:r>
              <a:rPr lang="en-US" sz="2000" b="1" dirty="0">
                <a:solidFill>
                  <a:srgbClr val="00B0F0"/>
                </a:solidFill>
                <a:latin typeface="Verdana" panose="020B0604030504040204" pitchFamily="34" charset="0"/>
                <a:ea typeface="Verdana" panose="020B0604030504040204" pitchFamily="34" charset="0"/>
                <a:cs typeface="Times New Roman" panose="02020603050405020304" pitchFamily="18" charset="0"/>
              </a:rPr>
              <a:t>Twilio API:</a:t>
            </a:r>
          </a:p>
          <a:p>
            <a:pPr algn="just"/>
            <a:r>
              <a:rPr lang="en-US" sz="1600" b="1" dirty="0">
                <a:solidFill>
                  <a:schemeClr val="tx1"/>
                </a:solidFill>
                <a:latin typeface="Verdana" panose="020B0604030504040204" pitchFamily="34" charset="0"/>
                <a:ea typeface="Verdana" panose="020B0604030504040204" pitchFamily="34" charset="0"/>
                <a:cs typeface="Times New Roman" panose="02020603050405020304" pitchFamily="18" charset="0"/>
              </a:rPr>
              <a:t>             </a:t>
            </a:r>
            <a:r>
              <a:rPr lang="en-US" sz="1600" b="1" i="0" dirty="0">
                <a:solidFill>
                  <a:schemeClr val="tx1"/>
                </a:solidFill>
                <a:effectLst/>
                <a:latin typeface="Verdana" panose="020B0604030504040204" pitchFamily="34" charset="0"/>
                <a:ea typeface="Verdana" panose="020B0604030504040204" pitchFamily="34" charset="0"/>
              </a:rPr>
              <a:t>An Alert resource instance represents a single log entry for an error or warning encountered when Twilio makes a webhook request to your server, or when your application makes a request to the REST API.</a:t>
            </a:r>
            <a:endParaRPr lang="en-US" sz="1600" b="1" dirty="0">
              <a:solidFill>
                <a:schemeClr val="tx1"/>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EED7DC6C-64CC-471F-93C7-087A94CF2A3E}"/>
              </a:ext>
            </a:extLst>
          </p:cNvPr>
          <p:cNvSpPr txBox="1"/>
          <p:nvPr/>
        </p:nvSpPr>
        <p:spPr>
          <a:xfrm>
            <a:off x="12007270" y="6657945"/>
            <a:ext cx="184730" cy="200055"/>
          </a:xfrm>
          <a:prstGeom prst="rect">
            <a:avLst/>
          </a:prstGeom>
          <a:solidFill>
            <a:srgbClr val="000000"/>
          </a:solidFill>
        </p:spPr>
        <p:txBody>
          <a:bodyPr wrap="none">
            <a:spAutoFit/>
          </a:bodyPr>
          <a:lstStyle/>
          <a:p>
            <a:pPr algn="r">
              <a:spcAft>
                <a:spcPts val="600"/>
              </a:spcAft>
            </a:pPr>
            <a:endParaRPr lang="en-US" sz="700" dirty="0">
              <a:solidFill>
                <a:srgbClr val="FFFFFF"/>
              </a:solidFill>
            </a:endParaRPr>
          </a:p>
        </p:txBody>
      </p:sp>
      <p:sp>
        <p:nvSpPr>
          <p:cNvPr id="24" name="TextBox 23">
            <a:extLst>
              <a:ext uri="{FF2B5EF4-FFF2-40B4-BE49-F238E27FC236}">
                <a16:creationId xmlns:a16="http://schemas.microsoft.com/office/drawing/2014/main" id="{60C52305-E906-4AB3-AE86-82B0604ED95A}"/>
              </a:ext>
            </a:extLst>
          </p:cNvPr>
          <p:cNvSpPr txBox="1"/>
          <p:nvPr/>
        </p:nvSpPr>
        <p:spPr>
          <a:xfrm>
            <a:off x="9066213" y="4302125"/>
            <a:ext cx="2755900" cy="469900"/>
          </a:xfrm>
          <a:prstGeom prst="rect">
            <a:avLst/>
          </a:prstGeom>
        </p:spPr>
        <p:txBody>
          <a:bodyPr lIns="91440" tIns="45720" rIns="91440" bIns="45720" anchor="t">
            <a:normAutofit/>
          </a:bodyPr>
          <a:lstStyle/>
          <a:p>
            <a:endParaRPr lang="en-US" dirty="0">
              <a:cs typeface="Calibri Light"/>
            </a:endParaRPr>
          </a:p>
        </p:txBody>
      </p:sp>
      <p:sp>
        <p:nvSpPr>
          <p:cNvPr id="2" name="Date Placeholder 1">
            <a:extLst>
              <a:ext uri="{FF2B5EF4-FFF2-40B4-BE49-F238E27FC236}">
                <a16:creationId xmlns:a16="http://schemas.microsoft.com/office/drawing/2014/main" id="{9A047DDF-C8DB-481C-83E2-6AE2282950AB}"/>
              </a:ext>
            </a:extLst>
          </p:cNvPr>
          <p:cNvSpPr>
            <a:spLocks noGrp="1"/>
          </p:cNvSpPr>
          <p:nvPr>
            <p:ph type="dt" sz="half" idx="10"/>
          </p:nvPr>
        </p:nvSpPr>
        <p:spPr/>
        <p:txBody>
          <a:bodyPr/>
          <a:lstStyle/>
          <a:p>
            <a:fld id="{0ECFB61C-B890-4F3A-BB10-BC0C909B8D0E}" type="datetime1">
              <a:rPr lang="en-US" smtClean="0"/>
              <a:t>11/16/2021</a:t>
            </a:fld>
            <a:endParaRPr lang="en-US" dirty="0"/>
          </a:p>
        </p:txBody>
      </p:sp>
      <p:sp>
        <p:nvSpPr>
          <p:cNvPr id="4" name="Slide Number Placeholder 3">
            <a:extLst>
              <a:ext uri="{FF2B5EF4-FFF2-40B4-BE49-F238E27FC236}">
                <a16:creationId xmlns:a16="http://schemas.microsoft.com/office/drawing/2014/main" id="{0A6C10E3-9265-4D82-8B8D-244EA9FCA0A2}"/>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5" name="Picture 4">
            <a:extLst>
              <a:ext uri="{FF2B5EF4-FFF2-40B4-BE49-F238E27FC236}">
                <a16:creationId xmlns:a16="http://schemas.microsoft.com/office/drawing/2014/main" id="{76898403-CFBA-4690-91C1-1F525312032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59869" y="4062902"/>
            <a:ext cx="1530136" cy="1418245"/>
          </a:xfrm>
          <a:prstGeom prst="rect">
            <a:avLst/>
          </a:prstGeom>
        </p:spPr>
      </p:pic>
      <p:pic>
        <p:nvPicPr>
          <p:cNvPr id="9" name="Picture 8">
            <a:extLst>
              <a:ext uri="{FF2B5EF4-FFF2-40B4-BE49-F238E27FC236}">
                <a16:creationId xmlns:a16="http://schemas.microsoft.com/office/drawing/2014/main" id="{6785C278-C9E3-4367-9595-9E144FBA742A}"/>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9232159" y="1198014"/>
            <a:ext cx="1557846" cy="1557846"/>
          </a:xfrm>
          <a:prstGeom prst="rect">
            <a:avLst/>
          </a:prstGeom>
        </p:spPr>
      </p:pic>
    </p:spTree>
    <p:extLst>
      <p:ext uri="{BB962C8B-B14F-4D97-AF65-F5344CB8AC3E}">
        <p14:creationId xmlns:p14="http://schemas.microsoft.com/office/powerpoint/2010/main" val="225517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4994FFFA-F84C-4B3D-BB87-B4F03C4516B7}"/>
              </a:ext>
            </a:extLst>
          </p:cNvPr>
          <p:cNvPicPr>
            <a:picLocks noChangeAspect="1"/>
          </p:cNvPicPr>
          <p:nvPr/>
        </p:nvPicPr>
        <p:blipFill rotWithShape="1">
          <a:blip r:embed="rId2">
            <a:alphaModFix amt="15000"/>
          </a:blip>
          <a:srcRect l="1333"/>
          <a:stretch/>
        </p:blipFill>
        <p:spPr>
          <a:xfrm>
            <a:off x="20" y="10"/>
            <a:ext cx="12191980" cy="6857990"/>
          </a:xfrm>
          <a:prstGeom prst="rect">
            <a:avLst/>
          </a:prstGeom>
        </p:spPr>
      </p:pic>
      <p:sp>
        <p:nvSpPr>
          <p:cNvPr id="2" name="Title 1">
            <a:extLst>
              <a:ext uri="{FF2B5EF4-FFF2-40B4-BE49-F238E27FC236}">
                <a16:creationId xmlns:a16="http://schemas.microsoft.com/office/drawing/2014/main" id="{52E42DF0-A3EA-42C1-A9B8-756680A3E161}"/>
              </a:ext>
            </a:extLst>
          </p:cNvPr>
          <p:cNvSpPr>
            <a:spLocks noGrp="1"/>
          </p:cNvSpPr>
          <p:nvPr>
            <p:ph type="title"/>
          </p:nvPr>
        </p:nvSpPr>
        <p:spPr>
          <a:xfrm>
            <a:off x="0" y="-201099"/>
            <a:ext cx="7374192" cy="1081549"/>
          </a:xfrm>
        </p:spPr>
        <p:txBody>
          <a:bodyPr>
            <a:normAutofit/>
          </a:bodyPr>
          <a:lstStyle/>
          <a:p>
            <a:r>
              <a:rPr lang="en-US" sz="3200" b="1" dirty="0">
                <a:solidFill>
                  <a:srgbClr val="00B0F0"/>
                </a:solidFill>
                <a:cs typeface="Calibri Light"/>
              </a:rPr>
              <a:t>WORKING OF THE BAND:</a:t>
            </a:r>
          </a:p>
        </p:txBody>
      </p:sp>
      <p:sp>
        <p:nvSpPr>
          <p:cNvPr id="3" name="Date Placeholder 2">
            <a:extLst>
              <a:ext uri="{FF2B5EF4-FFF2-40B4-BE49-F238E27FC236}">
                <a16:creationId xmlns:a16="http://schemas.microsoft.com/office/drawing/2014/main" id="{A93A3E5C-857E-4E13-8C61-0362D10E8E55}"/>
              </a:ext>
            </a:extLst>
          </p:cNvPr>
          <p:cNvSpPr>
            <a:spLocks noGrp="1"/>
          </p:cNvSpPr>
          <p:nvPr>
            <p:ph type="dt" sz="half" idx="10"/>
          </p:nvPr>
        </p:nvSpPr>
        <p:spPr/>
        <p:txBody>
          <a:bodyPr/>
          <a:lstStyle/>
          <a:p>
            <a:fld id="{7A4BE3D3-F4BA-4E8A-B38E-6B700A79EF74}" type="datetime1">
              <a:rPr lang="en-US" smtClean="0"/>
              <a:t>11/16/2021</a:t>
            </a:fld>
            <a:endParaRPr lang="en-US" dirty="0"/>
          </a:p>
        </p:txBody>
      </p:sp>
      <p:sp>
        <p:nvSpPr>
          <p:cNvPr id="4" name="Slide Number Placeholder 3">
            <a:extLst>
              <a:ext uri="{FF2B5EF4-FFF2-40B4-BE49-F238E27FC236}">
                <a16:creationId xmlns:a16="http://schemas.microsoft.com/office/drawing/2014/main" id="{4DEBDB2D-3DF3-4271-A367-812C5A159BFA}"/>
              </a:ext>
            </a:extLst>
          </p:cNvPr>
          <p:cNvSpPr>
            <a:spLocks noGrp="1"/>
          </p:cNvSpPr>
          <p:nvPr>
            <p:ph type="sldNum" sz="quarter" idx="12"/>
          </p:nvPr>
        </p:nvSpPr>
        <p:spPr/>
        <p:txBody>
          <a:bodyPr/>
          <a:lstStyle/>
          <a:p>
            <a:fld id="{4FAB73BC-B049-4115-A692-8D63A059BFB8}" type="slidenum">
              <a:rPr lang="en-US" smtClean="0"/>
              <a:t>7</a:t>
            </a:fld>
            <a:endParaRPr lang="en-US" dirty="0"/>
          </a:p>
        </p:txBody>
      </p:sp>
      <p:sp>
        <p:nvSpPr>
          <p:cNvPr id="9" name="TextBox 8">
            <a:extLst>
              <a:ext uri="{FF2B5EF4-FFF2-40B4-BE49-F238E27FC236}">
                <a16:creationId xmlns:a16="http://schemas.microsoft.com/office/drawing/2014/main" id="{62A15C1B-DCF6-495E-83A3-665EE8D5E004}"/>
              </a:ext>
            </a:extLst>
          </p:cNvPr>
          <p:cNvSpPr txBox="1"/>
          <p:nvPr/>
        </p:nvSpPr>
        <p:spPr>
          <a:xfrm flipH="1">
            <a:off x="703481" y="5422832"/>
            <a:ext cx="10785038" cy="369332"/>
          </a:xfrm>
          <a:prstGeom prst="rect">
            <a:avLst/>
          </a:prstGeom>
          <a:noFill/>
        </p:spPr>
        <p:txBody>
          <a:bodyPr wrap="square" rtlCol="0">
            <a:spAutoFit/>
          </a:bodyPr>
          <a:lstStyle/>
          <a:p>
            <a:endParaRPr lang="en-IN" b="1" dirty="0">
              <a:latin typeface="Selawik Semibold" panose="020B0702040204020203" pitchFamily="34" charset="0"/>
            </a:endParaRPr>
          </a:p>
        </p:txBody>
      </p:sp>
      <p:sp>
        <p:nvSpPr>
          <p:cNvPr id="6" name="Rectangle 5">
            <a:extLst>
              <a:ext uri="{FF2B5EF4-FFF2-40B4-BE49-F238E27FC236}">
                <a16:creationId xmlns:a16="http://schemas.microsoft.com/office/drawing/2014/main" id="{8CB4CD4A-DDB3-4EB0-AB8E-78EE542B84C9}"/>
              </a:ext>
            </a:extLst>
          </p:cNvPr>
          <p:cNvSpPr/>
          <p:nvPr/>
        </p:nvSpPr>
        <p:spPr>
          <a:xfrm>
            <a:off x="3739719" y="613202"/>
            <a:ext cx="2121762" cy="800166"/>
          </a:xfrm>
          <a:prstGeom prst="rect">
            <a:avLst/>
          </a:prstGeom>
          <a:ln>
            <a:solidFill>
              <a:srgbClr val="00B05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11" name="Straight Arrow Connector 10">
            <a:extLst>
              <a:ext uri="{FF2B5EF4-FFF2-40B4-BE49-F238E27FC236}">
                <a16:creationId xmlns:a16="http://schemas.microsoft.com/office/drawing/2014/main" id="{E1175506-F108-41F3-86F3-F92A9B42C19F}"/>
              </a:ext>
            </a:extLst>
          </p:cNvPr>
          <p:cNvCxnSpPr>
            <a:cxnSpLocks/>
          </p:cNvCxnSpPr>
          <p:nvPr/>
        </p:nvCxnSpPr>
        <p:spPr>
          <a:xfrm>
            <a:off x="4800599" y="1413368"/>
            <a:ext cx="0" cy="253082"/>
          </a:xfrm>
          <a:prstGeom prst="straightConnector1">
            <a:avLst/>
          </a:prstGeom>
          <a:ln>
            <a:solidFill>
              <a:srgbClr val="00B0F0"/>
            </a:solidFill>
            <a:tailEnd type="triangle"/>
          </a:ln>
        </p:spPr>
        <p:style>
          <a:lnRef idx="1">
            <a:schemeClr val="accent4"/>
          </a:lnRef>
          <a:fillRef idx="0">
            <a:schemeClr val="accent4"/>
          </a:fillRef>
          <a:effectRef idx="0">
            <a:schemeClr val="accent4"/>
          </a:effectRef>
          <a:fontRef idx="minor">
            <a:schemeClr val="tx1"/>
          </a:fontRef>
        </p:style>
      </p:cxnSp>
      <p:sp>
        <p:nvSpPr>
          <p:cNvPr id="14" name="Rectangle 13">
            <a:extLst>
              <a:ext uri="{FF2B5EF4-FFF2-40B4-BE49-F238E27FC236}">
                <a16:creationId xmlns:a16="http://schemas.microsoft.com/office/drawing/2014/main" id="{11ED45FB-E82E-4800-AD2F-0D6C5C9C52D0}"/>
              </a:ext>
            </a:extLst>
          </p:cNvPr>
          <p:cNvSpPr/>
          <p:nvPr/>
        </p:nvSpPr>
        <p:spPr>
          <a:xfrm>
            <a:off x="3739719" y="1666450"/>
            <a:ext cx="2121762" cy="800166"/>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16" name="Flowchart: Decision 15">
            <a:extLst>
              <a:ext uri="{FF2B5EF4-FFF2-40B4-BE49-F238E27FC236}">
                <a16:creationId xmlns:a16="http://schemas.microsoft.com/office/drawing/2014/main" id="{37103766-F230-4830-B466-0F8DB40CAE8D}"/>
              </a:ext>
            </a:extLst>
          </p:cNvPr>
          <p:cNvSpPr/>
          <p:nvPr/>
        </p:nvSpPr>
        <p:spPr>
          <a:xfrm>
            <a:off x="3811850" y="2636758"/>
            <a:ext cx="1977501" cy="983405"/>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DDC9F6A-49B3-4BE9-9523-EF84A9A3EF13}"/>
              </a:ext>
            </a:extLst>
          </p:cNvPr>
          <p:cNvSpPr/>
          <p:nvPr/>
        </p:nvSpPr>
        <p:spPr>
          <a:xfrm>
            <a:off x="3784279" y="3921571"/>
            <a:ext cx="2121762" cy="800166"/>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F56A230D-DE23-424F-93A4-C1361482E229}"/>
              </a:ext>
            </a:extLst>
          </p:cNvPr>
          <p:cNvSpPr/>
          <p:nvPr/>
        </p:nvSpPr>
        <p:spPr>
          <a:xfrm>
            <a:off x="3773181" y="4974819"/>
            <a:ext cx="2121762" cy="4850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Flowchart: Decision 19">
            <a:extLst>
              <a:ext uri="{FF2B5EF4-FFF2-40B4-BE49-F238E27FC236}">
                <a16:creationId xmlns:a16="http://schemas.microsoft.com/office/drawing/2014/main" id="{D8D9DFEB-4492-4A60-B448-4D5565CB321C}"/>
              </a:ext>
            </a:extLst>
          </p:cNvPr>
          <p:cNvSpPr/>
          <p:nvPr/>
        </p:nvSpPr>
        <p:spPr>
          <a:xfrm>
            <a:off x="3856410" y="5657537"/>
            <a:ext cx="1977501" cy="983405"/>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3322840A-96F8-4E3C-A53B-86BE763FF25F}"/>
              </a:ext>
            </a:extLst>
          </p:cNvPr>
          <p:cNvSpPr/>
          <p:nvPr/>
        </p:nvSpPr>
        <p:spPr>
          <a:xfrm>
            <a:off x="6384546" y="5726581"/>
            <a:ext cx="2121762" cy="800166"/>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24" name="Straight Arrow Connector 23">
            <a:extLst>
              <a:ext uri="{FF2B5EF4-FFF2-40B4-BE49-F238E27FC236}">
                <a16:creationId xmlns:a16="http://schemas.microsoft.com/office/drawing/2014/main" id="{64530E69-EBF6-4FA0-8FB9-804E1331A078}"/>
              </a:ext>
            </a:extLst>
          </p:cNvPr>
          <p:cNvCxnSpPr>
            <a:cxnSpLocks/>
          </p:cNvCxnSpPr>
          <p:nvPr/>
        </p:nvCxnSpPr>
        <p:spPr>
          <a:xfrm>
            <a:off x="4800599" y="2466616"/>
            <a:ext cx="0" cy="1701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59B77B9-4B5C-4034-970B-956EF1EF75FD}"/>
              </a:ext>
            </a:extLst>
          </p:cNvPr>
          <p:cNvCxnSpPr>
            <a:cxnSpLocks/>
            <a:stCxn id="16" idx="2"/>
          </p:cNvCxnSpPr>
          <p:nvPr/>
        </p:nvCxnSpPr>
        <p:spPr>
          <a:xfrm flipH="1">
            <a:off x="4800600" y="3620163"/>
            <a:ext cx="1" cy="30140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06ED8A-2636-47BB-9E69-819381B5C97E}"/>
              </a:ext>
            </a:extLst>
          </p:cNvPr>
          <p:cNvCxnSpPr>
            <a:endCxn id="19" idx="0"/>
          </p:cNvCxnSpPr>
          <p:nvPr/>
        </p:nvCxnSpPr>
        <p:spPr>
          <a:xfrm>
            <a:off x="4845160" y="4721737"/>
            <a:ext cx="0" cy="23470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3D931F2-17FC-417A-9D4D-5E3BEC3A1EA2}"/>
              </a:ext>
            </a:extLst>
          </p:cNvPr>
          <p:cNvCxnSpPr>
            <a:endCxn id="20" idx="0"/>
          </p:cNvCxnSpPr>
          <p:nvPr/>
        </p:nvCxnSpPr>
        <p:spPr>
          <a:xfrm>
            <a:off x="4845160" y="5459848"/>
            <a:ext cx="1" cy="1976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8F5620A-FEA2-419E-8BB2-3C5276E113DD}"/>
              </a:ext>
            </a:extLst>
          </p:cNvPr>
          <p:cNvCxnSpPr>
            <a:stCxn id="20" idx="3"/>
            <a:endCxn id="21" idx="1"/>
          </p:cNvCxnSpPr>
          <p:nvPr/>
        </p:nvCxnSpPr>
        <p:spPr>
          <a:xfrm flipV="1">
            <a:off x="5833911" y="6126664"/>
            <a:ext cx="550635" cy="225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68D4CF4-A16C-4C2D-8A1F-E3D88D0FCB88}"/>
              </a:ext>
            </a:extLst>
          </p:cNvPr>
          <p:cNvCxnSpPr>
            <a:stCxn id="14" idx="3"/>
          </p:cNvCxnSpPr>
          <p:nvPr/>
        </p:nvCxnSpPr>
        <p:spPr>
          <a:xfrm>
            <a:off x="5861481" y="2066533"/>
            <a:ext cx="1583946" cy="3646397"/>
          </a:xfrm>
          <a:prstGeom prst="bentConnector2">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1A0FE9A-AB92-488B-A0A9-554080E19334}"/>
              </a:ext>
            </a:extLst>
          </p:cNvPr>
          <p:cNvCxnSpPr>
            <a:stCxn id="16" idx="1"/>
          </p:cNvCxnSpPr>
          <p:nvPr/>
        </p:nvCxnSpPr>
        <p:spPr>
          <a:xfrm flipH="1" flipV="1">
            <a:off x="3165927" y="3128460"/>
            <a:ext cx="645923" cy="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3C79E80-1185-4857-8AB5-455880EE7A52}"/>
              </a:ext>
            </a:extLst>
          </p:cNvPr>
          <p:cNvCxnSpPr/>
          <p:nvPr/>
        </p:nvCxnSpPr>
        <p:spPr>
          <a:xfrm flipV="1">
            <a:off x="3174656" y="2286210"/>
            <a:ext cx="0" cy="84225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8C6D9FA-1929-4753-9CC1-18D61FCB764A}"/>
              </a:ext>
            </a:extLst>
          </p:cNvPr>
          <p:cNvCxnSpPr/>
          <p:nvPr/>
        </p:nvCxnSpPr>
        <p:spPr>
          <a:xfrm>
            <a:off x="3165926" y="2272683"/>
            <a:ext cx="573793"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5FB2D86-9A34-4CB8-AA62-C6DE71A4A0FA}"/>
              </a:ext>
            </a:extLst>
          </p:cNvPr>
          <p:cNvCxnSpPr>
            <a:stCxn id="20" idx="1"/>
          </p:cNvCxnSpPr>
          <p:nvPr/>
        </p:nvCxnSpPr>
        <p:spPr>
          <a:xfrm flipH="1" flipV="1">
            <a:off x="3053918" y="6149239"/>
            <a:ext cx="802492" cy="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771A07-1562-46AE-966E-299494BED906}"/>
              </a:ext>
            </a:extLst>
          </p:cNvPr>
          <p:cNvCxnSpPr/>
          <p:nvPr/>
        </p:nvCxnSpPr>
        <p:spPr>
          <a:xfrm flipV="1">
            <a:off x="3071804" y="5262987"/>
            <a:ext cx="7836" cy="91370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79ECEB0-9E6A-42B8-A880-9217E18A870C}"/>
              </a:ext>
            </a:extLst>
          </p:cNvPr>
          <p:cNvCxnSpPr/>
          <p:nvPr/>
        </p:nvCxnSpPr>
        <p:spPr>
          <a:xfrm>
            <a:off x="3049990" y="5282214"/>
            <a:ext cx="705488"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2D1CF0A-75F4-4420-9ACA-FECBD8A705AB}"/>
              </a:ext>
            </a:extLst>
          </p:cNvPr>
          <p:cNvSpPr txBox="1"/>
          <p:nvPr/>
        </p:nvSpPr>
        <p:spPr>
          <a:xfrm flipH="1">
            <a:off x="4083936" y="710601"/>
            <a:ext cx="1416436" cy="646331"/>
          </a:xfrm>
          <a:prstGeom prst="rect">
            <a:avLst/>
          </a:prstGeom>
          <a:noFill/>
        </p:spPr>
        <p:txBody>
          <a:bodyPr wrap="square" rtlCol="0">
            <a:spAutoFit/>
          </a:bodyPr>
          <a:lstStyle/>
          <a:p>
            <a:pPr algn="ctr"/>
            <a:r>
              <a:rPr lang="en-US" b="1" dirty="0"/>
              <a:t>Records acceleration  </a:t>
            </a:r>
            <a:endParaRPr lang="en-IN" b="1" dirty="0"/>
          </a:p>
        </p:txBody>
      </p:sp>
      <p:sp>
        <p:nvSpPr>
          <p:cNvPr id="56" name="TextBox 55">
            <a:extLst>
              <a:ext uri="{FF2B5EF4-FFF2-40B4-BE49-F238E27FC236}">
                <a16:creationId xmlns:a16="http://schemas.microsoft.com/office/drawing/2014/main" id="{C100645E-06BC-4934-BB14-DBF2569AD373}"/>
              </a:ext>
            </a:extLst>
          </p:cNvPr>
          <p:cNvSpPr txBox="1"/>
          <p:nvPr/>
        </p:nvSpPr>
        <p:spPr>
          <a:xfrm>
            <a:off x="3789569" y="1744698"/>
            <a:ext cx="1932940" cy="646331"/>
          </a:xfrm>
          <a:prstGeom prst="rect">
            <a:avLst/>
          </a:prstGeom>
          <a:noFill/>
        </p:spPr>
        <p:txBody>
          <a:bodyPr wrap="square" rtlCol="0">
            <a:spAutoFit/>
          </a:bodyPr>
          <a:lstStyle/>
          <a:p>
            <a:pPr algn="ctr"/>
            <a:r>
              <a:rPr lang="en-US" b="1" dirty="0"/>
              <a:t>Fall detection algorithm</a:t>
            </a:r>
            <a:endParaRPr lang="en-IN" b="1" dirty="0"/>
          </a:p>
        </p:txBody>
      </p:sp>
      <p:sp>
        <p:nvSpPr>
          <p:cNvPr id="57" name="TextBox 56">
            <a:extLst>
              <a:ext uri="{FF2B5EF4-FFF2-40B4-BE49-F238E27FC236}">
                <a16:creationId xmlns:a16="http://schemas.microsoft.com/office/drawing/2014/main" id="{3E4D484C-9E04-4297-95A3-91B701DFBB6F}"/>
              </a:ext>
            </a:extLst>
          </p:cNvPr>
          <p:cNvSpPr txBox="1"/>
          <p:nvPr/>
        </p:nvSpPr>
        <p:spPr>
          <a:xfrm>
            <a:off x="4368098" y="2942109"/>
            <a:ext cx="954124" cy="369332"/>
          </a:xfrm>
          <a:prstGeom prst="rect">
            <a:avLst/>
          </a:prstGeom>
          <a:noFill/>
        </p:spPr>
        <p:txBody>
          <a:bodyPr wrap="square" rtlCol="0">
            <a:spAutoFit/>
          </a:bodyPr>
          <a:lstStyle/>
          <a:p>
            <a:r>
              <a:rPr lang="en-US" b="1" dirty="0"/>
              <a:t>Falling</a:t>
            </a:r>
            <a:r>
              <a:rPr lang="en-US" dirty="0"/>
              <a:t>!</a:t>
            </a:r>
            <a:endParaRPr lang="en-IN" dirty="0"/>
          </a:p>
        </p:txBody>
      </p:sp>
      <p:sp>
        <p:nvSpPr>
          <p:cNvPr id="58" name="TextBox 57">
            <a:extLst>
              <a:ext uri="{FF2B5EF4-FFF2-40B4-BE49-F238E27FC236}">
                <a16:creationId xmlns:a16="http://schemas.microsoft.com/office/drawing/2014/main" id="{E1629EA4-E098-401A-9797-F1551D7E8550}"/>
              </a:ext>
            </a:extLst>
          </p:cNvPr>
          <p:cNvSpPr txBox="1"/>
          <p:nvPr/>
        </p:nvSpPr>
        <p:spPr>
          <a:xfrm>
            <a:off x="3842814" y="4040286"/>
            <a:ext cx="1977501" cy="646331"/>
          </a:xfrm>
          <a:prstGeom prst="rect">
            <a:avLst/>
          </a:prstGeom>
          <a:noFill/>
        </p:spPr>
        <p:txBody>
          <a:bodyPr wrap="square" rtlCol="0">
            <a:spAutoFit/>
          </a:bodyPr>
          <a:lstStyle/>
          <a:p>
            <a:pPr algn="ctr"/>
            <a:r>
              <a:rPr lang="en-US" b="1" dirty="0"/>
              <a:t>Get positive and send a call</a:t>
            </a:r>
            <a:endParaRPr lang="en-IN" b="1" dirty="0"/>
          </a:p>
        </p:txBody>
      </p:sp>
      <p:sp>
        <p:nvSpPr>
          <p:cNvPr id="59" name="TextBox 58">
            <a:extLst>
              <a:ext uri="{FF2B5EF4-FFF2-40B4-BE49-F238E27FC236}">
                <a16:creationId xmlns:a16="http://schemas.microsoft.com/office/drawing/2014/main" id="{2965A0EC-D026-49E0-A28D-D551C0F9498F}"/>
              </a:ext>
            </a:extLst>
          </p:cNvPr>
          <p:cNvSpPr txBox="1"/>
          <p:nvPr/>
        </p:nvSpPr>
        <p:spPr>
          <a:xfrm>
            <a:off x="3765432" y="4986058"/>
            <a:ext cx="2082264" cy="369332"/>
          </a:xfrm>
          <a:prstGeom prst="rect">
            <a:avLst/>
          </a:prstGeom>
          <a:noFill/>
        </p:spPr>
        <p:txBody>
          <a:bodyPr wrap="square" rtlCol="0">
            <a:spAutoFit/>
          </a:bodyPr>
          <a:lstStyle/>
          <a:p>
            <a:pPr algn="ctr"/>
            <a:r>
              <a:rPr lang="en-US" b="1" dirty="0"/>
              <a:t>Remind</a:t>
            </a:r>
            <a:r>
              <a:rPr lang="en-US" dirty="0"/>
              <a:t> </a:t>
            </a:r>
            <a:r>
              <a:rPr lang="en-US" b="1" dirty="0"/>
              <a:t>the victim</a:t>
            </a:r>
            <a:endParaRPr lang="en-IN" b="1" dirty="0"/>
          </a:p>
        </p:txBody>
      </p:sp>
      <p:sp>
        <p:nvSpPr>
          <p:cNvPr id="60" name="TextBox 59">
            <a:extLst>
              <a:ext uri="{FF2B5EF4-FFF2-40B4-BE49-F238E27FC236}">
                <a16:creationId xmlns:a16="http://schemas.microsoft.com/office/drawing/2014/main" id="{3B7E1700-849E-41A3-BCA2-2FDD307BDF83}"/>
              </a:ext>
            </a:extLst>
          </p:cNvPr>
          <p:cNvSpPr txBox="1"/>
          <p:nvPr/>
        </p:nvSpPr>
        <p:spPr>
          <a:xfrm>
            <a:off x="4143654" y="5855226"/>
            <a:ext cx="1424172" cy="646331"/>
          </a:xfrm>
          <a:prstGeom prst="rect">
            <a:avLst/>
          </a:prstGeom>
          <a:noFill/>
        </p:spPr>
        <p:txBody>
          <a:bodyPr wrap="square" rtlCol="0">
            <a:spAutoFit/>
          </a:bodyPr>
          <a:lstStyle/>
          <a:p>
            <a:pPr algn="ctr"/>
            <a:r>
              <a:rPr lang="en-US" b="1" dirty="0"/>
              <a:t>Withdraw alarm?</a:t>
            </a:r>
            <a:endParaRPr lang="en-IN" b="1" dirty="0"/>
          </a:p>
        </p:txBody>
      </p:sp>
      <p:sp>
        <p:nvSpPr>
          <p:cNvPr id="61" name="TextBox 60">
            <a:extLst>
              <a:ext uri="{FF2B5EF4-FFF2-40B4-BE49-F238E27FC236}">
                <a16:creationId xmlns:a16="http://schemas.microsoft.com/office/drawing/2014/main" id="{4F433B1A-2949-46E3-A5AE-E1E9AA8085E2}"/>
              </a:ext>
            </a:extLst>
          </p:cNvPr>
          <p:cNvSpPr txBox="1"/>
          <p:nvPr/>
        </p:nvSpPr>
        <p:spPr>
          <a:xfrm>
            <a:off x="6282609" y="5836290"/>
            <a:ext cx="2284230" cy="646331"/>
          </a:xfrm>
          <a:prstGeom prst="rect">
            <a:avLst/>
          </a:prstGeom>
          <a:noFill/>
        </p:spPr>
        <p:txBody>
          <a:bodyPr wrap="square" rtlCol="0">
            <a:spAutoFit/>
          </a:bodyPr>
          <a:lstStyle/>
          <a:p>
            <a:pPr algn="ctr"/>
            <a:r>
              <a:rPr lang="en-US" b="1" dirty="0"/>
              <a:t>Inform caregivers through call</a:t>
            </a:r>
            <a:endParaRPr lang="en-IN" b="1" dirty="0"/>
          </a:p>
        </p:txBody>
      </p:sp>
      <p:sp>
        <p:nvSpPr>
          <p:cNvPr id="62" name="TextBox 61">
            <a:extLst>
              <a:ext uri="{FF2B5EF4-FFF2-40B4-BE49-F238E27FC236}">
                <a16:creationId xmlns:a16="http://schemas.microsoft.com/office/drawing/2014/main" id="{B24A9846-C12D-4BB3-95C0-7C3F6AE68F33}"/>
              </a:ext>
            </a:extLst>
          </p:cNvPr>
          <p:cNvSpPr txBox="1"/>
          <p:nvPr/>
        </p:nvSpPr>
        <p:spPr>
          <a:xfrm>
            <a:off x="5266869" y="3576285"/>
            <a:ext cx="773773" cy="369332"/>
          </a:xfrm>
          <a:prstGeom prst="rect">
            <a:avLst/>
          </a:prstGeom>
          <a:noFill/>
        </p:spPr>
        <p:txBody>
          <a:bodyPr wrap="square" rtlCol="0">
            <a:spAutoFit/>
          </a:bodyPr>
          <a:lstStyle/>
          <a:p>
            <a:r>
              <a:rPr lang="en-US" b="1" dirty="0"/>
              <a:t>Yes</a:t>
            </a:r>
            <a:endParaRPr lang="en-IN" b="1" dirty="0"/>
          </a:p>
        </p:txBody>
      </p:sp>
      <p:sp>
        <p:nvSpPr>
          <p:cNvPr id="63" name="TextBox 62">
            <a:extLst>
              <a:ext uri="{FF2B5EF4-FFF2-40B4-BE49-F238E27FC236}">
                <a16:creationId xmlns:a16="http://schemas.microsoft.com/office/drawing/2014/main" id="{3483DE5D-2218-41C8-B3E7-863D1BF4DD20}"/>
              </a:ext>
            </a:extLst>
          </p:cNvPr>
          <p:cNvSpPr txBox="1"/>
          <p:nvPr/>
        </p:nvSpPr>
        <p:spPr>
          <a:xfrm>
            <a:off x="5764913" y="5752887"/>
            <a:ext cx="773773" cy="369332"/>
          </a:xfrm>
          <a:prstGeom prst="rect">
            <a:avLst/>
          </a:prstGeom>
          <a:noFill/>
        </p:spPr>
        <p:txBody>
          <a:bodyPr wrap="square" rtlCol="0">
            <a:spAutoFit/>
          </a:bodyPr>
          <a:lstStyle/>
          <a:p>
            <a:r>
              <a:rPr lang="en-US" b="1" dirty="0"/>
              <a:t>Yes</a:t>
            </a:r>
            <a:endParaRPr lang="en-IN" b="1" dirty="0"/>
          </a:p>
        </p:txBody>
      </p:sp>
      <p:sp>
        <p:nvSpPr>
          <p:cNvPr id="64" name="TextBox 63">
            <a:extLst>
              <a:ext uri="{FF2B5EF4-FFF2-40B4-BE49-F238E27FC236}">
                <a16:creationId xmlns:a16="http://schemas.microsoft.com/office/drawing/2014/main" id="{4D52FBBD-5FA5-4212-B3F0-E598FA464E2D}"/>
              </a:ext>
            </a:extLst>
          </p:cNvPr>
          <p:cNvSpPr txBox="1"/>
          <p:nvPr/>
        </p:nvSpPr>
        <p:spPr>
          <a:xfrm>
            <a:off x="3143177" y="3117013"/>
            <a:ext cx="965959" cy="369332"/>
          </a:xfrm>
          <a:prstGeom prst="rect">
            <a:avLst/>
          </a:prstGeom>
          <a:noFill/>
        </p:spPr>
        <p:txBody>
          <a:bodyPr wrap="square" rtlCol="0">
            <a:spAutoFit/>
          </a:bodyPr>
          <a:lstStyle/>
          <a:p>
            <a:r>
              <a:rPr lang="en-US" b="1" dirty="0"/>
              <a:t>No</a:t>
            </a:r>
            <a:endParaRPr lang="en-IN" b="1" dirty="0"/>
          </a:p>
        </p:txBody>
      </p:sp>
      <p:sp>
        <p:nvSpPr>
          <p:cNvPr id="65" name="TextBox 64">
            <a:extLst>
              <a:ext uri="{FF2B5EF4-FFF2-40B4-BE49-F238E27FC236}">
                <a16:creationId xmlns:a16="http://schemas.microsoft.com/office/drawing/2014/main" id="{DBBC7924-256F-4BCD-A684-D9A80D555FFD}"/>
              </a:ext>
            </a:extLst>
          </p:cNvPr>
          <p:cNvSpPr txBox="1"/>
          <p:nvPr/>
        </p:nvSpPr>
        <p:spPr>
          <a:xfrm>
            <a:off x="3204116" y="5799234"/>
            <a:ext cx="965959" cy="369332"/>
          </a:xfrm>
          <a:prstGeom prst="rect">
            <a:avLst/>
          </a:prstGeom>
          <a:noFill/>
        </p:spPr>
        <p:txBody>
          <a:bodyPr wrap="square" rtlCol="0">
            <a:spAutoFit/>
          </a:bodyPr>
          <a:lstStyle/>
          <a:p>
            <a:r>
              <a:rPr lang="en-US" b="1" dirty="0"/>
              <a:t>No</a:t>
            </a:r>
            <a:endParaRPr lang="en-IN" b="1" dirty="0"/>
          </a:p>
        </p:txBody>
      </p:sp>
    </p:spTree>
    <p:extLst>
      <p:ext uri="{BB962C8B-B14F-4D97-AF65-F5344CB8AC3E}">
        <p14:creationId xmlns:p14="http://schemas.microsoft.com/office/powerpoint/2010/main" val="1308891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20" descr="Background pattern&#10;&#10;Description automatically generated">
            <a:extLst>
              <a:ext uri="{FF2B5EF4-FFF2-40B4-BE49-F238E27FC236}">
                <a16:creationId xmlns:a16="http://schemas.microsoft.com/office/drawing/2014/main" id="{D7B47B6B-0343-423F-A3DE-072F5D053297}"/>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r="13777" b="-1"/>
          <a:stretch/>
        </p:blipFill>
        <p:spPr>
          <a:xfrm>
            <a:off x="0" y="9731"/>
            <a:ext cx="12191980" cy="6857990"/>
          </a:xfrm>
          <a:prstGeom prst="rect">
            <a:avLst/>
          </a:prstGeom>
        </p:spPr>
      </p:pic>
      <p:sp>
        <p:nvSpPr>
          <p:cNvPr id="25" name="Content Placeholder 24">
            <a:extLst>
              <a:ext uri="{FF2B5EF4-FFF2-40B4-BE49-F238E27FC236}">
                <a16:creationId xmlns:a16="http://schemas.microsoft.com/office/drawing/2014/main" id="{AE54A230-02C0-42FE-87A0-0A8255CE1682}"/>
              </a:ext>
            </a:extLst>
          </p:cNvPr>
          <p:cNvSpPr>
            <a:spLocks noGrp="1"/>
          </p:cNvSpPr>
          <p:nvPr>
            <p:ph idx="1"/>
          </p:nvPr>
        </p:nvSpPr>
        <p:spPr>
          <a:xfrm>
            <a:off x="129012" y="932155"/>
            <a:ext cx="7826678" cy="5925835"/>
          </a:xfrm>
        </p:spPr>
        <p:txBody>
          <a:bodyPr vert="horz" lIns="91440" tIns="45720" rIns="91440" bIns="45720" rtlCol="0" anchor="t">
            <a:normAutofit/>
          </a:bodyPr>
          <a:lstStyle/>
          <a:p>
            <a:pPr algn="just"/>
            <a:r>
              <a:rPr lang="en-US" sz="16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p>
          <a:p>
            <a:pPr algn="just"/>
            <a:endParaRPr lang="en-US" sz="1600" b="1" dirty="0">
              <a:solidFill>
                <a:schemeClr val="tx1"/>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EED7DC6C-64CC-471F-93C7-087A94CF2A3E}"/>
              </a:ext>
            </a:extLst>
          </p:cNvPr>
          <p:cNvSpPr txBox="1"/>
          <p:nvPr/>
        </p:nvSpPr>
        <p:spPr>
          <a:xfrm>
            <a:off x="12007270" y="6657945"/>
            <a:ext cx="184730" cy="200055"/>
          </a:xfrm>
          <a:prstGeom prst="rect">
            <a:avLst/>
          </a:prstGeom>
          <a:solidFill>
            <a:srgbClr val="000000"/>
          </a:solidFill>
        </p:spPr>
        <p:txBody>
          <a:bodyPr wrap="none">
            <a:spAutoFit/>
          </a:bodyPr>
          <a:lstStyle/>
          <a:p>
            <a:pPr algn="r">
              <a:spcAft>
                <a:spcPts val="600"/>
              </a:spcAft>
            </a:pPr>
            <a:endParaRPr lang="en-US" sz="700" dirty="0">
              <a:solidFill>
                <a:srgbClr val="FFFFFF"/>
              </a:solidFill>
            </a:endParaRPr>
          </a:p>
        </p:txBody>
      </p:sp>
      <p:sp>
        <p:nvSpPr>
          <p:cNvPr id="24" name="TextBox 23">
            <a:extLst>
              <a:ext uri="{FF2B5EF4-FFF2-40B4-BE49-F238E27FC236}">
                <a16:creationId xmlns:a16="http://schemas.microsoft.com/office/drawing/2014/main" id="{60C52305-E906-4AB3-AE86-82B0604ED95A}"/>
              </a:ext>
            </a:extLst>
          </p:cNvPr>
          <p:cNvSpPr txBox="1"/>
          <p:nvPr/>
        </p:nvSpPr>
        <p:spPr>
          <a:xfrm>
            <a:off x="9066213" y="4302125"/>
            <a:ext cx="2755900" cy="469900"/>
          </a:xfrm>
          <a:prstGeom prst="rect">
            <a:avLst/>
          </a:prstGeom>
        </p:spPr>
        <p:txBody>
          <a:bodyPr lIns="91440" tIns="45720" rIns="91440" bIns="45720" anchor="t">
            <a:normAutofit/>
          </a:bodyPr>
          <a:lstStyle/>
          <a:p>
            <a:endParaRPr lang="en-US" dirty="0">
              <a:cs typeface="Calibri Light"/>
            </a:endParaRPr>
          </a:p>
        </p:txBody>
      </p:sp>
      <p:sp>
        <p:nvSpPr>
          <p:cNvPr id="2" name="Date Placeholder 1">
            <a:extLst>
              <a:ext uri="{FF2B5EF4-FFF2-40B4-BE49-F238E27FC236}">
                <a16:creationId xmlns:a16="http://schemas.microsoft.com/office/drawing/2014/main" id="{9A047DDF-C8DB-481C-83E2-6AE2282950AB}"/>
              </a:ext>
            </a:extLst>
          </p:cNvPr>
          <p:cNvSpPr>
            <a:spLocks noGrp="1"/>
          </p:cNvSpPr>
          <p:nvPr>
            <p:ph type="dt" sz="half" idx="10"/>
          </p:nvPr>
        </p:nvSpPr>
        <p:spPr/>
        <p:txBody>
          <a:bodyPr/>
          <a:lstStyle/>
          <a:p>
            <a:fld id="{0ECFB61C-B890-4F3A-BB10-BC0C909B8D0E}" type="datetime1">
              <a:rPr lang="en-US" smtClean="0"/>
              <a:t>11/16/2021</a:t>
            </a:fld>
            <a:endParaRPr lang="en-US" dirty="0"/>
          </a:p>
        </p:txBody>
      </p:sp>
      <p:sp>
        <p:nvSpPr>
          <p:cNvPr id="4" name="Slide Number Placeholder 3">
            <a:extLst>
              <a:ext uri="{FF2B5EF4-FFF2-40B4-BE49-F238E27FC236}">
                <a16:creationId xmlns:a16="http://schemas.microsoft.com/office/drawing/2014/main" id="{0A6C10E3-9265-4D82-8B8D-244EA9FCA0A2}"/>
              </a:ext>
            </a:extLst>
          </p:cNvPr>
          <p:cNvSpPr>
            <a:spLocks noGrp="1"/>
          </p:cNvSpPr>
          <p:nvPr>
            <p:ph type="sldNum" sz="quarter" idx="12"/>
          </p:nvPr>
        </p:nvSpPr>
        <p:spPr/>
        <p:txBody>
          <a:bodyPr/>
          <a:lstStyle/>
          <a:p>
            <a:fld id="{4FAB73BC-B049-4115-A692-8D63A059BFB8}" type="slidenum">
              <a:rPr lang="en-US" smtClean="0"/>
              <a:t>8</a:t>
            </a:fld>
            <a:endParaRPr lang="en-US" dirty="0"/>
          </a:p>
        </p:txBody>
      </p:sp>
      <p:sp>
        <p:nvSpPr>
          <p:cNvPr id="12" name="Title 1">
            <a:extLst>
              <a:ext uri="{FF2B5EF4-FFF2-40B4-BE49-F238E27FC236}">
                <a16:creationId xmlns:a16="http://schemas.microsoft.com/office/drawing/2014/main" id="{114FFBD1-B473-429B-9A7A-01630A300581}"/>
              </a:ext>
            </a:extLst>
          </p:cNvPr>
          <p:cNvSpPr txBox="1">
            <a:spLocks/>
          </p:cNvSpPr>
          <p:nvPr/>
        </p:nvSpPr>
        <p:spPr>
          <a:xfrm>
            <a:off x="129012" y="103056"/>
            <a:ext cx="1077277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a:lstStyle>
          <a:p>
            <a:r>
              <a:rPr lang="en-US" b="1" dirty="0">
                <a:solidFill>
                  <a:srgbClr val="FFFF00"/>
                </a:solidFill>
              </a:rPr>
              <a:t>Outcomes:</a:t>
            </a:r>
            <a:endParaRPr lang="en-IN" b="1" dirty="0">
              <a:solidFill>
                <a:srgbClr val="FFFF00"/>
              </a:solidFill>
            </a:endParaRPr>
          </a:p>
        </p:txBody>
      </p:sp>
      <p:sp>
        <p:nvSpPr>
          <p:cNvPr id="13" name="Content Placeholder 9">
            <a:extLst>
              <a:ext uri="{FF2B5EF4-FFF2-40B4-BE49-F238E27FC236}">
                <a16:creationId xmlns:a16="http://schemas.microsoft.com/office/drawing/2014/main" id="{BA7DD011-B346-4195-9F9D-4A071450BAA4}"/>
              </a:ext>
            </a:extLst>
          </p:cNvPr>
          <p:cNvSpPr txBox="1">
            <a:spLocks/>
          </p:cNvSpPr>
          <p:nvPr/>
        </p:nvSpPr>
        <p:spPr>
          <a:xfrm>
            <a:off x="863353" y="1535838"/>
            <a:ext cx="10753725" cy="710464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a:lstStyle>
          <a:p>
            <a:pPr>
              <a:buFont typeface="Wingdings" panose="05000000000000000000" pitchFamily="2" charset="2"/>
              <a:buChar char="v"/>
            </a:pPr>
            <a:r>
              <a:rPr lang="en-US" sz="3200" b="1" dirty="0">
                <a:solidFill>
                  <a:schemeClr val="tx1"/>
                </a:solidFill>
              </a:rPr>
              <a:t>Easy to monitor the disabled people.</a:t>
            </a:r>
          </a:p>
          <a:p>
            <a:pPr>
              <a:buFont typeface="Wingdings" panose="05000000000000000000" pitchFamily="2" charset="2"/>
              <a:buChar char="v"/>
            </a:pPr>
            <a:r>
              <a:rPr lang="en-US" sz="3200" b="1" dirty="0">
                <a:solidFill>
                  <a:schemeClr val="tx1"/>
                </a:solidFill>
              </a:rPr>
              <a:t>Suitable to monitor babies under 4 years.</a:t>
            </a:r>
          </a:p>
          <a:p>
            <a:pPr>
              <a:buFont typeface="Wingdings" panose="05000000000000000000" pitchFamily="2" charset="2"/>
              <a:buChar char="v"/>
            </a:pPr>
            <a:r>
              <a:rPr lang="en-US" sz="3200" b="1" dirty="0">
                <a:solidFill>
                  <a:schemeClr val="tx1"/>
                </a:solidFill>
              </a:rPr>
              <a:t>Size of the device will compact to all and easy to wear.</a:t>
            </a:r>
          </a:p>
          <a:p>
            <a:endParaRPr lang="en-IN" dirty="0"/>
          </a:p>
        </p:txBody>
      </p:sp>
      <p:sp>
        <p:nvSpPr>
          <p:cNvPr id="14" name="Content Placeholder 19">
            <a:extLst>
              <a:ext uri="{FF2B5EF4-FFF2-40B4-BE49-F238E27FC236}">
                <a16:creationId xmlns:a16="http://schemas.microsoft.com/office/drawing/2014/main" id="{A8E27479-BCF4-4A52-B157-B328BDF2E1BA}"/>
              </a:ext>
            </a:extLst>
          </p:cNvPr>
          <p:cNvSpPr txBox="1">
            <a:spLocks/>
          </p:cNvSpPr>
          <p:nvPr/>
        </p:nvSpPr>
        <p:spPr>
          <a:xfrm>
            <a:off x="1033529" y="4772025"/>
            <a:ext cx="6434684" cy="5394568"/>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a:lstStyle>
          <a:p>
            <a:pPr marL="514350" indent="-514350">
              <a:buFont typeface="+mj-lt"/>
              <a:buAutoNum type="romanLcPeriod"/>
            </a:pPr>
            <a:r>
              <a:rPr lang="en-US" sz="3200" b="1" dirty="0">
                <a:solidFill>
                  <a:schemeClr val="tx1"/>
                </a:solidFill>
                <a:cs typeface="Calibri Light"/>
              </a:rPr>
              <a:t>Accident prior Detector.</a:t>
            </a:r>
          </a:p>
          <a:p>
            <a:pPr marL="514350" indent="-514350">
              <a:buFont typeface="+mj-lt"/>
              <a:buAutoNum type="romanLcPeriod"/>
            </a:pPr>
            <a:r>
              <a:rPr lang="en-US" sz="3200" b="1" dirty="0">
                <a:solidFill>
                  <a:schemeClr val="tx1"/>
                </a:solidFill>
                <a:cs typeface="Calibri Light"/>
              </a:rPr>
              <a:t>Women safety protector feature.</a:t>
            </a:r>
          </a:p>
          <a:p>
            <a:pPr marL="514350" indent="-514350">
              <a:buFont typeface="+mj-lt"/>
              <a:buAutoNum type="romanLcPeriod"/>
            </a:pPr>
            <a:r>
              <a:rPr lang="en-US" sz="3200" b="1" dirty="0">
                <a:solidFill>
                  <a:schemeClr val="tx1"/>
                </a:solidFill>
                <a:cs typeface="Calibri Light"/>
              </a:rPr>
              <a:t>Heart pulse Detector.</a:t>
            </a:r>
          </a:p>
          <a:p>
            <a:pPr marL="514350" indent="-514350">
              <a:buFont typeface="+mj-lt"/>
              <a:buAutoNum type="romanLcPeriod"/>
            </a:pPr>
            <a:endParaRPr lang="en-US" b="1" dirty="0">
              <a:solidFill>
                <a:schemeClr val="tx1"/>
              </a:solidFill>
              <a:cs typeface="Calibri Light"/>
            </a:endParaRPr>
          </a:p>
          <a:p>
            <a:pPr marL="514350" indent="-514350">
              <a:buFont typeface="+mj-lt"/>
              <a:buAutoNum type="romanLcPeriod"/>
            </a:pPr>
            <a:endParaRPr lang="en-US" b="1" dirty="0">
              <a:solidFill>
                <a:schemeClr val="tx1"/>
              </a:solidFill>
              <a:cs typeface="Calibri Light"/>
            </a:endParaRPr>
          </a:p>
        </p:txBody>
      </p:sp>
      <p:sp>
        <p:nvSpPr>
          <p:cNvPr id="15" name="Title 11">
            <a:extLst>
              <a:ext uri="{FF2B5EF4-FFF2-40B4-BE49-F238E27FC236}">
                <a16:creationId xmlns:a16="http://schemas.microsoft.com/office/drawing/2014/main" id="{AC7B6F65-19F6-4805-96F9-62DF32E84CD3}"/>
              </a:ext>
            </a:extLst>
          </p:cNvPr>
          <p:cNvSpPr>
            <a:spLocks noGrp="1"/>
          </p:cNvSpPr>
          <p:nvPr>
            <p:ph type="title"/>
          </p:nvPr>
        </p:nvSpPr>
        <p:spPr>
          <a:xfrm>
            <a:off x="56084" y="3429000"/>
            <a:ext cx="4687214" cy="1240664"/>
          </a:xfrm>
        </p:spPr>
        <p:txBody>
          <a:bodyPr>
            <a:normAutofit/>
          </a:bodyPr>
          <a:lstStyle/>
          <a:p>
            <a:r>
              <a:rPr lang="en-US" b="1" dirty="0">
                <a:solidFill>
                  <a:srgbClr val="00B0F0"/>
                </a:solidFill>
                <a:cs typeface="Calibri Light"/>
              </a:rPr>
              <a:t>Features:</a:t>
            </a:r>
          </a:p>
        </p:txBody>
      </p:sp>
    </p:spTree>
    <p:extLst>
      <p:ext uri="{BB962C8B-B14F-4D97-AF65-F5344CB8AC3E}">
        <p14:creationId xmlns:p14="http://schemas.microsoft.com/office/powerpoint/2010/main" val="266636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D wallpaper: Illustration of man teaching training session in front of  whiteboard. | Wallpaper Flare">
            <a:extLst>
              <a:ext uri="{FF2B5EF4-FFF2-40B4-BE49-F238E27FC236}">
                <a16:creationId xmlns:a16="http://schemas.microsoft.com/office/drawing/2014/main" id="{1163D38D-94D1-44E1-BE76-26634DED9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E48CAE0-EBF5-4505-9394-8E6E91D4BB3F}"/>
              </a:ext>
            </a:extLst>
          </p:cNvPr>
          <p:cNvSpPr>
            <a:spLocks noGrp="1"/>
          </p:cNvSpPr>
          <p:nvPr>
            <p:ph type="dt" sz="half" idx="10"/>
          </p:nvPr>
        </p:nvSpPr>
        <p:spPr/>
        <p:txBody>
          <a:bodyPr/>
          <a:lstStyle/>
          <a:p>
            <a:fld id="{085D1D8A-E08F-4E79-9C89-71BA421F7290}" type="datetime1">
              <a:rPr lang="en-US" smtClean="0"/>
              <a:t>11/16/2021</a:t>
            </a:fld>
            <a:endParaRPr lang="en-US" dirty="0"/>
          </a:p>
        </p:txBody>
      </p:sp>
      <p:sp>
        <p:nvSpPr>
          <p:cNvPr id="3" name="Slide Number Placeholder 2">
            <a:extLst>
              <a:ext uri="{FF2B5EF4-FFF2-40B4-BE49-F238E27FC236}">
                <a16:creationId xmlns:a16="http://schemas.microsoft.com/office/drawing/2014/main" id="{A9FFDD80-E3C7-43DC-B40F-858E7E61153E}"/>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WhatsApp Video 2021-09-28 at 20.31.53">
            <a:hlinkClick r:id="" action="ppaction://media"/>
            <a:extLst>
              <a:ext uri="{FF2B5EF4-FFF2-40B4-BE49-F238E27FC236}">
                <a16:creationId xmlns:a16="http://schemas.microsoft.com/office/drawing/2014/main" id="{255D47DF-394A-4796-95BA-19397C06D8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320347" cy="6858000"/>
          </a:xfrm>
          <a:prstGeom prst="rect">
            <a:avLst/>
          </a:prstGeom>
        </p:spPr>
      </p:pic>
      <p:pic>
        <p:nvPicPr>
          <p:cNvPr id="1034" name="Picture 10" descr="Realme Band ( Black Strap, Size : Regular ) – Mobile Dukan">
            <a:extLst>
              <a:ext uri="{FF2B5EF4-FFF2-40B4-BE49-F238E27FC236}">
                <a16:creationId xmlns:a16="http://schemas.microsoft.com/office/drawing/2014/main" id="{2C2EC841-A45B-486D-A62D-6AB7776BE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5045" y="1"/>
            <a:ext cx="1301128" cy="146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06154"/>
      </p:ext>
    </p:extLst>
  </p:cSld>
  <p:clrMapOvr>
    <a:masterClrMapping/>
  </p:clrMapOvr>
  <mc:AlternateContent xmlns:mc="http://schemas.openxmlformats.org/markup-compatibility/2006" xmlns:p14="http://schemas.microsoft.com/office/powerpoint/2010/main">
    <mc:Choice Requires="p14">
      <p:transition spd="slow" p14:dur="2000" advTm="12480"/>
    </mc:Choice>
    <mc:Fallback xmlns="">
      <p:transition spd="slow" advTm="12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44E3BB9A-3BF5-4BE4-90CF-48BFABC78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843</TotalTime>
  <Words>576</Words>
  <Application>Microsoft Office PowerPoint</Application>
  <PresentationFormat>Widescreen</PresentationFormat>
  <Paragraphs>92</Paragraphs>
  <Slides>10</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Berlin Sans FB Demi</vt:lpstr>
      <vt:lpstr>Calibri</vt:lpstr>
      <vt:lpstr>Calibri Light</vt:lpstr>
      <vt:lpstr>Segoe UI Semibold</vt:lpstr>
      <vt:lpstr>Segoe UI Symbol</vt:lpstr>
      <vt:lpstr>Selawik Semibold</vt:lpstr>
      <vt:lpstr>Verdana</vt:lpstr>
      <vt:lpstr>Wingdings</vt:lpstr>
      <vt:lpstr>Metropolitan</vt:lpstr>
      <vt:lpstr>MEDIBAND (A MEDICAL SMARTBAND)</vt:lpstr>
      <vt:lpstr>PROBLEM STATEMENT</vt:lpstr>
      <vt:lpstr>OBJECTIVES</vt:lpstr>
      <vt:lpstr>PowerPoint Presentation</vt:lpstr>
      <vt:lpstr>PowerPoint Presentation</vt:lpstr>
      <vt:lpstr>Components:</vt:lpstr>
      <vt:lpstr>WORKING OF THE BAND:</vt:lpstr>
      <vt:lpstr>Features: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Narayanan CS</dc:creator>
  <cp:lastModifiedBy>sreeni_seenu@outlook.com</cp:lastModifiedBy>
  <cp:revision>744</cp:revision>
  <dcterms:created xsi:type="dcterms:W3CDTF">2021-09-23T06:44:19Z</dcterms:created>
  <dcterms:modified xsi:type="dcterms:W3CDTF">2021-11-16T09:47:35Z</dcterms:modified>
</cp:coreProperties>
</file>